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4"/>
  </p:notesMasterIdLst>
  <p:sldIdLst>
    <p:sldId id="256" r:id="rId2"/>
    <p:sldId id="258" r:id="rId3"/>
    <p:sldId id="259" r:id="rId4"/>
    <p:sldId id="324" r:id="rId5"/>
    <p:sldId id="260" r:id="rId6"/>
    <p:sldId id="312" r:id="rId7"/>
    <p:sldId id="313" r:id="rId8"/>
    <p:sldId id="319" r:id="rId9"/>
    <p:sldId id="320" r:id="rId10"/>
    <p:sldId id="314" r:id="rId11"/>
    <p:sldId id="315" r:id="rId12"/>
    <p:sldId id="316" r:id="rId13"/>
    <p:sldId id="261" r:id="rId14"/>
    <p:sldId id="310" r:id="rId15"/>
    <p:sldId id="317" r:id="rId16"/>
    <p:sldId id="318" r:id="rId17"/>
    <p:sldId id="321" r:id="rId18"/>
    <p:sldId id="311" r:id="rId19"/>
    <p:sldId id="322" r:id="rId20"/>
    <p:sldId id="328" r:id="rId21"/>
    <p:sldId id="334" r:id="rId22"/>
    <p:sldId id="337" r:id="rId23"/>
    <p:sldId id="329" r:id="rId24"/>
    <p:sldId id="325" r:id="rId25"/>
    <p:sldId id="342" r:id="rId26"/>
    <p:sldId id="326" r:id="rId27"/>
    <p:sldId id="327" r:id="rId28"/>
    <p:sldId id="348" r:id="rId29"/>
    <p:sldId id="347" r:id="rId30"/>
    <p:sldId id="343" r:id="rId31"/>
    <p:sldId id="339" r:id="rId32"/>
    <p:sldId id="340" r:id="rId33"/>
    <p:sldId id="344" r:id="rId34"/>
    <p:sldId id="345" r:id="rId35"/>
    <p:sldId id="349" r:id="rId36"/>
    <p:sldId id="333" r:id="rId37"/>
    <p:sldId id="269" r:id="rId38"/>
    <p:sldId id="346" r:id="rId39"/>
    <p:sldId id="354" r:id="rId40"/>
    <p:sldId id="355" r:id="rId41"/>
    <p:sldId id="268" r:id="rId42"/>
    <p:sldId id="270" r:id="rId43"/>
  </p:sldIdLst>
  <p:sldSz cx="9144000" cy="5143500" type="screen16x9"/>
  <p:notesSz cx="6858000" cy="9144000"/>
  <p:embeddedFontLst>
    <p:embeddedFont>
      <p:font typeface="iCiel Cadena" panose="02000503000000020004" charset="0"/>
      <p:bold r:id="rId45"/>
    </p:embeddedFont>
    <p:embeddedFont>
      <p:font typeface="Nunito" pitchFamily="2" charset="0"/>
      <p:regular r:id="rId46"/>
      <p:bold r:id="rId47"/>
      <p:italic r:id="rId48"/>
      <p:boldItalic r:id="rId49"/>
    </p:embeddedFont>
    <p:embeddedFont>
      <p:font typeface="Titan One" panose="020B0604020202020204" charset="0"/>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A78A31-46E2-406E-B465-08086BB6CEEC}" v="3087" dt="2022-11-15T09:57:38.163"/>
    <p1510:client id="{8C7CD462-FC09-4C2D-B516-A2CE05E12342}" v="2" dt="2022-11-15T10:51:14.291"/>
    <p1510:client id="{B1A0F178-3D55-493E-A6DB-0D885211FCA5}" v="3907" dt="2022-11-15T10:29:26.430"/>
    <p1510:client id="{F3B3CF4B-8787-41BA-BE9D-AFD769B5B9DB}" v="9684" dt="2022-11-15T10:33:56.345"/>
  </p1510:revLst>
</p1510:revInfo>
</file>

<file path=ppt/tableStyles.xml><?xml version="1.0" encoding="utf-8"?>
<a:tblStyleLst xmlns:a="http://schemas.openxmlformats.org/drawingml/2006/main" def="{CEFE3D32-6C6C-4004-BAC2-E36916FEAC06}">
  <a:tblStyle styleId="{CEFE3D32-6C6C-4004-BAC2-E36916FEAC0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60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2788f27df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2788f27df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26da946fed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26da946fed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0846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277f569fd8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277f569fd8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277f569fd8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277f569fd8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199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26da946fed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26da946fed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4306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26da946fed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26da946fed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439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277f569fd8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277f569fd8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395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26da946fed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26da946fed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8060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277f569fd8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277f569fd8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381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277f569fd8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277f569fd8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1701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26da946fed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26da946fed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RSV – metapneumovirus – parainfluenza virus – </a:t>
            </a:r>
            <a:r>
              <a:rPr lang="en-US" err="1"/>
              <a:t>ìnfluenza</a:t>
            </a:r>
            <a:r>
              <a:rPr lang="en-US"/>
              <a:t> virus – adenovirus – rhinoviruses – coronavirus</a:t>
            </a:r>
            <a:endParaRPr/>
          </a:p>
        </p:txBody>
      </p:sp>
    </p:spTree>
    <p:extLst>
      <p:ext uri="{BB962C8B-B14F-4D97-AF65-F5344CB8AC3E}">
        <p14:creationId xmlns:p14="http://schemas.microsoft.com/office/powerpoint/2010/main" val="162346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644f03ec1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2644f03ec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26da946fed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26da946fed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479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26da946fed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26da946fed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897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26da946fed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26da946fed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5560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26da946fed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26da946fed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574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26da946fed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26da946fed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8504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26da946fed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26da946fed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0493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26da946fed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26da946fed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860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26da946fed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26da946fed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136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26da946fed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26da946fed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808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77f569fd8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77f569fd8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2293ff25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2293ff25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26da946fed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26da946fed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7997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277f569fd8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277f569fd8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277f569fd8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277f569fd8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277f569fd8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277f569fd8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167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2293ff254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2293ff254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26da946fed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26da946fed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1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26da946fed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26da946fed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720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26da946fed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26da946fed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0606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26da946fed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26da946fed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294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6425" y="1491625"/>
            <a:ext cx="4949400" cy="17904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5800">
                <a:latin typeface="iCiel Cadena" panose="02000503000000020004" pitchFamily="50" charset="0"/>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183484" y="3310398"/>
            <a:ext cx="4035300" cy="336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CUSTOM_1">
    <p:spTree>
      <p:nvGrpSpPr>
        <p:cNvPr id="1" name="Shape 58"/>
        <p:cNvGrpSpPr/>
        <p:nvPr/>
      </p:nvGrpSpPr>
      <p:grpSpPr>
        <a:xfrm>
          <a:off x="0" y="0"/>
          <a:ext cx="0" cy="0"/>
          <a:chOff x="0" y="0"/>
          <a:chExt cx="0" cy="0"/>
        </a:xfrm>
      </p:grpSpPr>
      <p:sp>
        <p:nvSpPr>
          <p:cNvPr id="59" name="Google Shape;59;p15"/>
          <p:cNvSpPr txBox="1">
            <a:spLocks noGrp="1"/>
          </p:cNvSpPr>
          <p:nvPr>
            <p:ph type="title" hasCustomPrompt="1"/>
          </p:nvPr>
        </p:nvSpPr>
        <p:spPr>
          <a:xfrm>
            <a:off x="713225" y="1255625"/>
            <a:ext cx="2510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3700">
                <a:solidFill>
                  <a:schemeClr val="dk2"/>
                </a:solidFill>
                <a:latin typeface="iCiel Cadena" panose="02000503000000020004" pitchFamily="50"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0" name="Google Shape;60;p15"/>
          <p:cNvSpPr txBox="1">
            <a:spLocks noGrp="1"/>
          </p:cNvSpPr>
          <p:nvPr>
            <p:ph type="subTitle" idx="1"/>
          </p:nvPr>
        </p:nvSpPr>
        <p:spPr>
          <a:xfrm>
            <a:off x="713225" y="1811200"/>
            <a:ext cx="25107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61" name="Google Shape;61;p15"/>
          <p:cNvSpPr txBox="1">
            <a:spLocks noGrp="1"/>
          </p:cNvSpPr>
          <p:nvPr>
            <p:ph type="title" idx="2" hasCustomPrompt="1"/>
          </p:nvPr>
        </p:nvSpPr>
        <p:spPr>
          <a:xfrm>
            <a:off x="2061300" y="2451625"/>
            <a:ext cx="2510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3700">
                <a:solidFill>
                  <a:schemeClr val="dk2"/>
                </a:solidFill>
                <a:latin typeface="iCiel Cadena" panose="02000503000000020004" pitchFamily="50"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2" name="Google Shape;62;p15"/>
          <p:cNvSpPr txBox="1">
            <a:spLocks noGrp="1"/>
          </p:cNvSpPr>
          <p:nvPr>
            <p:ph type="subTitle" idx="3"/>
          </p:nvPr>
        </p:nvSpPr>
        <p:spPr>
          <a:xfrm>
            <a:off x="2061300" y="3010987"/>
            <a:ext cx="25107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63" name="Google Shape;63;p15"/>
          <p:cNvSpPr txBox="1">
            <a:spLocks noGrp="1"/>
          </p:cNvSpPr>
          <p:nvPr>
            <p:ph type="title" idx="4" hasCustomPrompt="1"/>
          </p:nvPr>
        </p:nvSpPr>
        <p:spPr>
          <a:xfrm>
            <a:off x="713225" y="3647625"/>
            <a:ext cx="2510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3700">
                <a:solidFill>
                  <a:schemeClr val="dk2"/>
                </a:solidFill>
                <a:latin typeface="iCiel Cadena" panose="02000503000000020004" pitchFamily="50"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4" name="Google Shape;64;p15"/>
          <p:cNvSpPr txBox="1">
            <a:spLocks noGrp="1"/>
          </p:cNvSpPr>
          <p:nvPr>
            <p:ph type="subTitle" idx="5"/>
          </p:nvPr>
        </p:nvSpPr>
        <p:spPr>
          <a:xfrm>
            <a:off x="713225" y="4210775"/>
            <a:ext cx="2510700" cy="39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65" name="Google Shape;65;p15"/>
          <p:cNvSpPr txBox="1">
            <a:spLocks noGrp="1"/>
          </p:cNvSpPr>
          <p:nvPr>
            <p:ph type="title" idx="6"/>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atin typeface="iCiel Cadena" panose="02000503000000020004" pitchFamily="50"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p:cSld name="CUSTOM_2">
    <p:spTree>
      <p:nvGrpSpPr>
        <p:cNvPr id="1" name="Shape 66"/>
        <p:cNvGrpSpPr/>
        <p:nvPr/>
      </p:nvGrpSpPr>
      <p:grpSpPr>
        <a:xfrm>
          <a:off x="0" y="0"/>
          <a:ext cx="0" cy="0"/>
          <a:chOff x="0" y="0"/>
          <a:chExt cx="0" cy="0"/>
        </a:xfrm>
      </p:grpSpPr>
      <p:sp>
        <p:nvSpPr>
          <p:cNvPr id="67" name="Google Shape;67;p16"/>
          <p:cNvSpPr txBox="1">
            <a:spLocks noGrp="1"/>
          </p:cNvSpPr>
          <p:nvPr>
            <p:ph type="ctrTitle"/>
          </p:nvPr>
        </p:nvSpPr>
        <p:spPr>
          <a:xfrm flipH="1">
            <a:off x="775875" y="1677900"/>
            <a:ext cx="2180400" cy="339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1400"/>
              <a:buNone/>
              <a:defRPr sz="2000">
                <a:solidFill>
                  <a:schemeClr val="lt1"/>
                </a:solidFill>
                <a:latin typeface="iCiel Cadena" panose="02000503000000020004" pitchFamily="50" charset="0"/>
              </a:defRPr>
            </a:lvl1pPr>
            <a:lvl2pPr lvl="1"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68" name="Google Shape;68;p16"/>
          <p:cNvSpPr txBox="1">
            <a:spLocks noGrp="1"/>
          </p:cNvSpPr>
          <p:nvPr>
            <p:ph type="subTitle" idx="1"/>
          </p:nvPr>
        </p:nvSpPr>
        <p:spPr>
          <a:xfrm flipH="1">
            <a:off x="775775" y="2076300"/>
            <a:ext cx="3563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9" name="Google Shape;69;p16"/>
          <p:cNvSpPr txBox="1">
            <a:spLocks noGrp="1"/>
          </p:cNvSpPr>
          <p:nvPr>
            <p:ph type="ctrTitle" idx="2"/>
          </p:nvPr>
        </p:nvSpPr>
        <p:spPr>
          <a:xfrm flipH="1">
            <a:off x="775830" y="3346275"/>
            <a:ext cx="2180400" cy="339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1400"/>
              <a:buNone/>
              <a:defRPr sz="2000">
                <a:solidFill>
                  <a:schemeClr val="lt1"/>
                </a:solidFill>
                <a:latin typeface="iCiel Cadena" panose="02000503000000020004" pitchFamily="50" charset="0"/>
              </a:defRPr>
            </a:lvl1pPr>
            <a:lvl2pPr lvl="1"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70" name="Google Shape;70;p16"/>
          <p:cNvSpPr txBox="1">
            <a:spLocks noGrp="1"/>
          </p:cNvSpPr>
          <p:nvPr>
            <p:ph type="subTitle" idx="3"/>
          </p:nvPr>
        </p:nvSpPr>
        <p:spPr>
          <a:xfrm flipH="1">
            <a:off x="775692" y="3744675"/>
            <a:ext cx="3559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71" name="Google Shape;71;p16"/>
          <p:cNvSpPr txBox="1">
            <a:spLocks noGrp="1"/>
          </p:cNvSpPr>
          <p:nvPr>
            <p:ph type="title" idx="4"/>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atin typeface="iCiel Cadena" panose="02000503000000020004" pitchFamily="50"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atin typeface="iCiel Cadena" panose="02000503000000020004" pitchFamily="50"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 name="Google Shape;74;p17"/>
          <p:cNvSpPr txBox="1">
            <a:spLocks noGrp="1"/>
          </p:cNvSpPr>
          <p:nvPr>
            <p:ph type="ctrTitle" idx="2"/>
          </p:nvPr>
        </p:nvSpPr>
        <p:spPr>
          <a:xfrm flipH="1">
            <a:off x="951975" y="2862775"/>
            <a:ext cx="1522500" cy="33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400"/>
              <a:buNone/>
              <a:defRPr sz="2000">
                <a:solidFill>
                  <a:schemeClr val="lt1"/>
                </a:solidFill>
                <a:latin typeface="iCiel Cadena" panose="02000503000000020004" pitchFamily="50" charset="0"/>
              </a:defRPr>
            </a:lvl1pPr>
            <a:lvl2pPr lvl="1"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75" name="Google Shape;75;p17"/>
          <p:cNvSpPr txBox="1">
            <a:spLocks noGrp="1"/>
          </p:cNvSpPr>
          <p:nvPr>
            <p:ph type="subTitle" idx="1"/>
          </p:nvPr>
        </p:nvSpPr>
        <p:spPr>
          <a:xfrm flipH="1">
            <a:off x="722025" y="3289375"/>
            <a:ext cx="1982400" cy="65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76" name="Google Shape;76;p17"/>
          <p:cNvSpPr txBox="1">
            <a:spLocks noGrp="1"/>
          </p:cNvSpPr>
          <p:nvPr>
            <p:ph type="ctrTitle" idx="3"/>
          </p:nvPr>
        </p:nvSpPr>
        <p:spPr>
          <a:xfrm flipH="1">
            <a:off x="3808377" y="2862775"/>
            <a:ext cx="1527000" cy="33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400"/>
              <a:buNone/>
              <a:defRPr sz="2000">
                <a:solidFill>
                  <a:schemeClr val="lt1"/>
                </a:solidFill>
                <a:latin typeface="iCiel Cadena" panose="02000503000000020004" pitchFamily="50" charset="0"/>
              </a:defRPr>
            </a:lvl1pPr>
            <a:lvl2pPr lvl="1"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77" name="Google Shape;77;p17"/>
          <p:cNvSpPr txBox="1">
            <a:spLocks noGrp="1"/>
          </p:cNvSpPr>
          <p:nvPr>
            <p:ph type="subTitle" idx="4"/>
          </p:nvPr>
        </p:nvSpPr>
        <p:spPr>
          <a:xfrm flipH="1">
            <a:off x="3589663" y="3289375"/>
            <a:ext cx="1982400" cy="65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78" name="Google Shape;78;p17"/>
          <p:cNvSpPr txBox="1">
            <a:spLocks noGrp="1"/>
          </p:cNvSpPr>
          <p:nvPr>
            <p:ph type="ctrTitle" idx="5"/>
          </p:nvPr>
        </p:nvSpPr>
        <p:spPr>
          <a:xfrm flipH="1">
            <a:off x="6667025" y="2862775"/>
            <a:ext cx="1527000" cy="33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400"/>
              <a:buNone/>
              <a:defRPr sz="2000">
                <a:solidFill>
                  <a:schemeClr val="lt1"/>
                </a:solidFill>
                <a:latin typeface="iCiel Cadena" panose="02000503000000020004" pitchFamily="50" charset="0"/>
              </a:defRPr>
            </a:lvl1pPr>
            <a:lvl2pPr lvl="1"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79" name="Google Shape;79;p17"/>
          <p:cNvSpPr txBox="1">
            <a:spLocks noGrp="1"/>
          </p:cNvSpPr>
          <p:nvPr>
            <p:ph type="subTitle" idx="6"/>
          </p:nvPr>
        </p:nvSpPr>
        <p:spPr>
          <a:xfrm flipH="1">
            <a:off x="6439325" y="3289375"/>
            <a:ext cx="1982400" cy="65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1">
  <p:cSld name="SECTION_HEADER_1">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2808750" y="2305738"/>
            <a:ext cx="5622000" cy="75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sz="5800">
                <a:latin typeface="iCiel Cadena" panose="02000503000000020004" pitchFamily="50" charset="0"/>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7" name="Google Shape;127;p22"/>
          <p:cNvSpPr txBox="1">
            <a:spLocks noGrp="1"/>
          </p:cNvSpPr>
          <p:nvPr>
            <p:ph type="subTitle" idx="1"/>
          </p:nvPr>
        </p:nvSpPr>
        <p:spPr>
          <a:xfrm>
            <a:off x="4067425" y="3215863"/>
            <a:ext cx="4021200" cy="31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8" name="Google Shape;128;p22"/>
          <p:cNvSpPr txBox="1">
            <a:spLocks noGrp="1"/>
          </p:cNvSpPr>
          <p:nvPr>
            <p:ph type="title" idx="2" hasCustomPrompt="1"/>
          </p:nvPr>
        </p:nvSpPr>
        <p:spPr>
          <a:xfrm>
            <a:off x="6617875" y="1282675"/>
            <a:ext cx="1812900" cy="825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800">
                <a:solidFill>
                  <a:schemeClr val="dk2"/>
                </a:solidFill>
                <a:latin typeface="iCiel Cadena" panose="02000503000000020004" pitchFamily="50"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atin typeface="iCiel Cadena" panose="02000503000000020004" pitchFamily="50"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713225" y="3508625"/>
            <a:ext cx="3858900" cy="558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atin typeface="iCiel Cadena" panose="02000503000000020004" pitchFamily="50"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 name="Google Shape;133;p24"/>
          <p:cNvSpPr txBox="1">
            <a:spLocks noGrp="1"/>
          </p:cNvSpPr>
          <p:nvPr>
            <p:ph type="body" idx="1"/>
          </p:nvPr>
        </p:nvSpPr>
        <p:spPr>
          <a:xfrm>
            <a:off x="713225" y="4007375"/>
            <a:ext cx="5124600" cy="601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3">
    <p:spTree>
      <p:nvGrpSpPr>
        <p:cNvPr id="1" name="Shape 147"/>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3_1">
    <p:spTree>
      <p:nvGrpSpPr>
        <p:cNvPr id="1" name="Shape 148"/>
        <p:cNvGrpSpPr/>
        <p:nvPr/>
      </p:nvGrpSpPr>
      <p:grpSpPr>
        <a:xfrm>
          <a:off x="0" y="0"/>
          <a:ext cx="0" cy="0"/>
          <a:chOff x="0" y="0"/>
          <a:chExt cx="0" cy="0"/>
        </a:xfrm>
      </p:grpSpPr>
      <p:sp>
        <p:nvSpPr>
          <p:cNvPr id="149" name="Google Shape;149;p30"/>
          <p:cNvSpPr/>
          <p:nvPr/>
        </p:nvSpPr>
        <p:spPr>
          <a:xfrm flipH="1">
            <a:off x="-2028325" y="4542125"/>
            <a:ext cx="3440400" cy="16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0"/>
          <p:cNvSpPr/>
          <p:nvPr/>
        </p:nvSpPr>
        <p:spPr>
          <a:xfrm flipH="1">
            <a:off x="7509025" y="4516325"/>
            <a:ext cx="1536600" cy="215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 name="Google Shape;151;p30"/>
          <p:cNvPicPr preferRelativeResize="0"/>
          <p:nvPr/>
        </p:nvPicPr>
        <p:blipFill>
          <a:blip r:embed="rId2">
            <a:alphaModFix/>
          </a:blip>
          <a:stretch>
            <a:fillRect/>
          </a:stretch>
        </p:blipFill>
        <p:spPr>
          <a:xfrm>
            <a:off x="686253" y="1355663"/>
            <a:ext cx="1252598" cy="963917"/>
          </a:xfrm>
          <a:prstGeom prst="rect">
            <a:avLst/>
          </a:prstGeom>
          <a:noFill/>
          <a:ln>
            <a:noFill/>
          </a:ln>
        </p:spPr>
      </p:pic>
      <p:pic>
        <p:nvPicPr>
          <p:cNvPr id="152" name="Google Shape;152;p30"/>
          <p:cNvPicPr preferRelativeResize="0"/>
          <p:nvPr/>
        </p:nvPicPr>
        <p:blipFill>
          <a:blip r:embed="rId3">
            <a:alphaModFix/>
          </a:blip>
          <a:stretch>
            <a:fillRect/>
          </a:stretch>
        </p:blipFill>
        <p:spPr>
          <a:xfrm>
            <a:off x="7574463" y="530338"/>
            <a:ext cx="856301" cy="897112"/>
          </a:xfrm>
          <a:prstGeom prst="rect">
            <a:avLst/>
          </a:prstGeom>
          <a:noFill/>
          <a:ln>
            <a:noFill/>
          </a:ln>
        </p:spPr>
      </p:pic>
      <p:pic>
        <p:nvPicPr>
          <p:cNvPr id="153" name="Google Shape;153;p30"/>
          <p:cNvPicPr preferRelativeResize="0"/>
          <p:nvPr/>
        </p:nvPicPr>
        <p:blipFill>
          <a:blip r:embed="rId4">
            <a:alphaModFix/>
          </a:blip>
          <a:stretch>
            <a:fillRect/>
          </a:stretch>
        </p:blipFill>
        <p:spPr>
          <a:xfrm flipH="1">
            <a:off x="7691551" y="2571750"/>
            <a:ext cx="1290425" cy="2218977"/>
          </a:xfrm>
          <a:prstGeom prst="rect">
            <a:avLst/>
          </a:prstGeom>
          <a:noFill/>
          <a:ln>
            <a:noFill/>
          </a:ln>
        </p:spPr>
      </p:pic>
      <p:pic>
        <p:nvPicPr>
          <p:cNvPr id="154" name="Google Shape;154;p30"/>
          <p:cNvPicPr preferRelativeResize="0"/>
          <p:nvPr/>
        </p:nvPicPr>
        <p:blipFill>
          <a:blip r:embed="rId5">
            <a:alphaModFix/>
          </a:blip>
          <a:stretch>
            <a:fillRect/>
          </a:stretch>
        </p:blipFill>
        <p:spPr>
          <a:xfrm flipH="1">
            <a:off x="741725" y="-2"/>
            <a:ext cx="2322176" cy="642900"/>
          </a:xfrm>
          <a:prstGeom prst="rect">
            <a:avLst/>
          </a:prstGeom>
          <a:noFill/>
          <a:ln>
            <a:noFill/>
          </a:ln>
        </p:spPr>
      </p:pic>
      <p:pic>
        <p:nvPicPr>
          <p:cNvPr id="155" name="Google Shape;155;p30"/>
          <p:cNvPicPr preferRelativeResize="0"/>
          <p:nvPr/>
        </p:nvPicPr>
        <p:blipFill>
          <a:blip r:embed="rId6">
            <a:alphaModFix/>
          </a:blip>
          <a:stretch>
            <a:fillRect/>
          </a:stretch>
        </p:blipFill>
        <p:spPr>
          <a:xfrm flipH="1">
            <a:off x="-2063401" y="3032350"/>
            <a:ext cx="3369651" cy="15762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3_1_1">
    <p:spTree>
      <p:nvGrpSpPr>
        <p:cNvPr id="1" name="Shape 156"/>
        <p:cNvGrpSpPr/>
        <p:nvPr/>
      </p:nvGrpSpPr>
      <p:grpSpPr>
        <a:xfrm>
          <a:off x="0" y="0"/>
          <a:ext cx="0" cy="0"/>
          <a:chOff x="0" y="0"/>
          <a:chExt cx="0" cy="0"/>
        </a:xfrm>
      </p:grpSpPr>
      <p:sp>
        <p:nvSpPr>
          <p:cNvPr id="157" name="Google Shape;157;p31"/>
          <p:cNvSpPr/>
          <p:nvPr/>
        </p:nvSpPr>
        <p:spPr>
          <a:xfrm flipH="1">
            <a:off x="-2028325" y="4542125"/>
            <a:ext cx="3440400" cy="16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1"/>
          <p:cNvSpPr/>
          <p:nvPr/>
        </p:nvSpPr>
        <p:spPr>
          <a:xfrm flipH="1">
            <a:off x="7532300" y="4516325"/>
            <a:ext cx="2869800" cy="215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 name="Google Shape;159;p31"/>
          <p:cNvPicPr preferRelativeResize="0"/>
          <p:nvPr/>
        </p:nvPicPr>
        <p:blipFill>
          <a:blip r:embed="rId2">
            <a:alphaModFix/>
          </a:blip>
          <a:stretch>
            <a:fillRect/>
          </a:stretch>
        </p:blipFill>
        <p:spPr>
          <a:xfrm flipH="1">
            <a:off x="6507550" y="-2"/>
            <a:ext cx="2322176" cy="642900"/>
          </a:xfrm>
          <a:prstGeom prst="rect">
            <a:avLst/>
          </a:prstGeom>
          <a:noFill/>
          <a:ln>
            <a:noFill/>
          </a:ln>
        </p:spPr>
      </p:pic>
      <p:pic>
        <p:nvPicPr>
          <p:cNvPr id="160" name="Google Shape;160;p31"/>
          <p:cNvPicPr preferRelativeResize="0"/>
          <p:nvPr/>
        </p:nvPicPr>
        <p:blipFill>
          <a:blip r:embed="rId3">
            <a:alphaModFix/>
          </a:blip>
          <a:stretch>
            <a:fillRect/>
          </a:stretch>
        </p:blipFill>
        <p:spPr>
          <a:xfrm>
            <a:off x="0" y="704821"/>
            <a:ext cx="1290425" cy="3903754"/>
          </a:xfrm>
          <a:prstGeom prst="rect">
            <a:avLst/>
          </a:prstGeom>
          <a:noFill/>
          <a:ln>
            <a:noFill/>
          </a:ln>
        </p:spPr>
      </p:pic>
      <p:pic>
        <p:nvPicPr>
          <p:cNvPr id="161" name="Google Shape;161;p31"/>
          <p:cNvPicPr preferRelativeResize="0"/>
          <p:nvPr/>
        </p:nvPicPr>
        <p:blipFill>
          <a:blip r:embed="rId4">
            <a:alphaModFix/>
          </a:blip>
          <a:stretch>
            <a:fillRect/>
          </a:stretch>
        </p:blipFill>
        <p:spPr>
          <a:xfrm>
            <a:off x="7902449" y="3032350"/>
            <a:ext cx="3369651" cy="1576226"/>
          </a:xfrm>
          <a:prstGeom prst="rect">
            <a:avLst/>
          </a:prstGeom>
          <a:noFill/>
          <a:ln>
            <a:noFill/>
          </a:ln>
        </p:spPr>
      </p:pic>
      <p:pic>
        <p:nvPicPr>
          <p:cNvPr id="162" name="Google Shape;162;p31"/>
          <p:cNvPicPr preferRelativeResize="0"/>
          <p:nvPr/>
        </p:nvPicPr>
        <p:blipFill>
          <a:blip r:embed="rId5">
            <a:alphaModFix/>
          </a:blip>
          <a:stretch>
            <a:fillRect/>
          </a:stretch>
        </p:blipFill>
        <p:spPr>
          <a:xfrm>
            <a:off x="7811499" y="1056975"/>
            <a:ext cx="723000" cy="7904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3225" y="2138088"/>
            <a:ext cx="4705500" cy="7566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5800">
                <a:latin typeface="iCiel Cadena" panose="02000503000000020004" pitchFamily="50" charset="0"/>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 name="Google Shape;13;p3"/>
          <p:cNvSpPr txBox="1">
            <a:spLocks noGrp="1"/>
          </p:cNvSpPr>
          <p:nvPr>
            <p:ph type="subTitle" idx="1"/>
          </p:nvPr>
        </p:nvSpPr>
        <p:spPr>
          <a:xfrm>
            <a:off x="732105" y="3131175"/>
            <a:ext cx="4414200" cy="3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 name="Google Shape;14;p3"/>
          <p:cNvSpPr txBox="1">
            <a:spLocks noGrp="1"/>
          </p:cNvSpPr>
          <p:nvPr>
            <p:ph type="title" idx="2" hasCustomPrompt="1"/>
          </p:nvPr>
        </p:nvSpPr>
        <p:spPr>
          <a:xfrm>
            <a:off x="720000" y="1115038"/>
            <a:ext cx="1812900" cy="8256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800">
                <a:solidFill>
                  <a:schemeClr val="dk2"/>
                </a:solidFill>
                <a:latin typeface="iCiel Cadena" panose="02000503000000020004" pitchFamily="50"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967700" y="1587988"/>
            <a:ext cx="5208600" cy="764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4200">
                <a:latin typeface="iCiel Cadena" panose="02000503000000020004" pitchFamily="50"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1967700" y="2491413"/>
            <a:ext cx="5208600" cy="10641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3">
  <p:cSld name="TITLE_AND_BODY_1_1_1_2">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atin typeface="iCiel Cadena" panose="02000503000000020004" pitchFamily="50"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2" name="Google Shape;142;p27"/>
          <p:cNvSpPr txBox="1">
            <a:spLocks noGrp="1"/>
          </p:cNvSpPr>
          <p:nvPr>
            <p:ph type="body" idx="1"/>
          </p:nvPr>
        </p:nvSpPr>
        <p:spPr>
          <a:xfrm>
            <a:off x="713250" y="1017725"/>
            <a:ext cx="7717500" cy="3591000"/>
          </a:xfrm>
          <a:prstGeom prst="rect">
            <a:avLst/>
          </a:prstGeom>
        </p:spPr>
        <p:txBody>
          <a:bodyPr spcFirstLastPara="1" wrap="square" lIns="91425" tIns="91425" rIns="91425" bIns="91425" anchor="t" anchorCtr="0">
            <a:noAutofit/>
          </a:bodyPr>
          <a:lstStyle>
            <a:lvl1pPr marL="457200" lvl="0" indent="-317500" rtl="0">
              <a:lnSpc>
                <a:spcPct val="102000"/>
              </a:lnSpc>
              <a:spcBef>
                <a:spcPts val="0"/>
              </a:spcBef>
              <a:spcAft>
                <a:spcPts val="60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4572000" y="1039488"/>
            <a:ext cx="38589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atin typeface="iCiel Cadena" panose="02000503000000020004" pitchFamily="50"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8" name="Google Shape;28;p7"/>
          <p:cNvSpPr txBox="1">
            <a:spLocks noGrp="1"/>
          </p:cNvSpPr>
          <p:nvPr>
            <p:ph type="body" idx="1"/>
          </p:nvPr>
        </p:nvSpPr>
        <p:spPr>
          <a:xfrm>
            <a:off x="4572000" y="1795188"/>
            <a:ext cx="3858900" cy="2426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039850" y="1579500"/>
            <a:ext cx="5064300" cy="1984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atin typeface="iCiel Cadena" panose="02000503000000020004" pitchFamily="50"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4385575" y="1728150"/>
            <a:ext cx="4045200" cy="8337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atin typeface="iCiel Cadena" panose="02000503000000020004" pitchFamily="50" charset="0"/>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4385575" y="2649525"/>
            <a:ext cx="4045200" cy="108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
  <p:cSld name="BLANK_1">
    <p:spTree>
      <p:nvGrpSpPr>
        <p:cNvPr id="1" name="Shape 41"/>
        <p:cNvGrpSpPr/>
        <p:nvPr/>
      </p:nvGrpSpPr>
      <p:grpSpPr>
        <a:xfrm>
          <a:off x="0" y="0"/>
          <a:ext cx="0" cy="0"/>
          <a:chOff x="0" y="0"/>
          <a:chExt cx="0" cy="0"/>
        </a:xfrm>
      </p:grpSpPr>
      <p:sp>
        <p:nvSpPr>
          <p:cNvPr id="42" name="Google Shape;42;p13"/>
          <p:cNvSpPr txBox="1">
            <a:spLocks noGrp="1"/>
          </p:cNvSpPr>
          <p:nvPr>
            <p:ph type="ctrTitle"/>
          </p:nvPr>
        </p:nvSpPr>
        <p:spPr>
          <a:xfrm flipH="1">
            <a:off x="3479100" y="1876429"/>
            <a:ext cx="2004000" cy="419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400"/>
              <a:buNone/>
              <a:defRPr sz="2000">
                <a:solidFill>
                  <a:schemeClr val="lt1"/>
                </a:solidFill>
                <a:latin typeface="iCiel Cadena" panose="02000503000000020004" pitchFamily="50" charset="0"/>
              </a:defRPr>
            </a:lvl1pPr>
            <a:lvl2pPr lvl="1"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43" name="Google Shape;43;p13"/>
          <p:cNvSpPr txBox="1">
            <a:spLocks noGrp="1"/>
          </p:cNvSpPr>
          <p:nvPr>
            <p:ph type="subTitle" idx="1"/>
          </p:nvPr>
        </p:nvSpPr>
        <p:spPr>
          <a:xfrm flipH="1">
            <a:off x="3479104" y="2207925"/>
            <a:ext cx="23880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44" name="Google Shape;44;p13"/>
          <p:cNvSpPr txBox="1">
            <a:spLocks noGrp="1"/>
          </p:cNvSpPr>
          <p:nvPr>
            <p:ph type="title" idx="2" hasCustomPrompt="1"/>
          </p:nvPr>
        </p:nvSpPr>
        <p:spPr>
          <a:xfrm flipH="1">
            <a:off x="3479100" y="1236725"/>
            <a:ext cx="8511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None/>
              <a:defRPr sz="3800">
                <a:solidFill>
                  <a:schemeClr val="dk2"/>
                </a:solidFill>
                <a:latin typeface="iCiel Cadena" panose="02000503000000020004" pitchFamily="50" charset="0"/>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5" name="Google Shape;45;p13"/>
          <p:cNvSpPr txBox="1">
            <a:spLocks noGrp="1"/>
          </p:cNvSpPr>
          <p:nvPr>
            <p:ph type="ctrTitle" idx="3"/>
          </p:nvPr>
        </p:nvSpPr>
        <p:spPr>
          <a:xfrm flipH="1">
            <a:off x="3479525" y="3664675"/>
            <a:ext cx="3185100" cy="419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400"/>
              <a:buNone/>
              <a:defRPr sz="2000">
                <a:solidFill>
                  <a:schemeClr val="lt1"/>
                </a:solidFill>
                <a:latin typeface="iCiel Cadena" panose="02000503000000020004" pitchFamily="50" charset="0"/>
              </a:defRPr>
            </a:lvl1pPr>
            <a:lvl2pPr lvl="1"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46" name="Google Shape;46;p13"/>
          <p:cNvSpPr txBox="1">
            <a:spLocks noGrp="1"/>
          </p:cNvSpPr>
          <p:nvPr>
            <p:ph type="subTitle" idx="4"/>
          </p:nvPr>
        </p:nvSpPr>
        <p:spPr>
          <a:xfrm flipH="1">
            <a:off x="3479100" y="3996275"/>
            <a:ext cx="2388000" cy="61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47" name="Google Shape;47;p13"/>
          <p:cNvSpPr txBox="1">
            <a:spLocks noGrp="1"/>
          </p:cNvSpPr>
          <p:nvPr>
            <p:ph type="title" idx="5" hasCustomPrompt="1"/>
          </p:nvPr>
        </p:nvSpPr>
        <p:spPr>
          <a:xfrm flipH="1">
            <a:off x="3479100" y="3025075"/>
            <a:ext cx="8511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None/>
              <a:defRPr sz="3800">
                <a:solidFill>
                  <a:schemeClr val="dk2"/>
                </a:solidFill>
                <a:latin typeface="iCiel Cadena" panose="02000503000000020004" pitchFamily="50" charset="0"/>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ctrTitle" idx="6"/>
          </p:nvPr>
        </p:nvSpPr>
        <p:spPr>
          <a:xfrm flipH="1">
            <a:off x="713000" y="1876425"/>
            <a:ext cx="2004000" cy="419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400"/>
              <a:buNone/>
              <a:defRPr sz="2000">
                <a:solidFill>
                  <a:schemeClr val="lt1"/>
                </a:solidFill>
                <a:latin typeface="iCiel Cadena" panose="02000503000000020004" pitchFamily="50" charset="0"/>
              </a:defRPr>
            </a:lvl1pPr>
            <a:lvl2pPr lvl="1"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49" name="Google Shape;49;p13"/>
          <p:cNvSpPr txBox="1">
            <a:spLocks noGrp="1"/>
          </p:cNvSpPr>
          <p:nvPr>
            <p:ph type="subTitle" idx="7"/>
          </p:nvPr>
        </p:nvSpPr>
        <p:spPr>
          <a:xfrm flipH="1">
            <a:off x="713229" y="2207925"/>
            <a:ext cx="23880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0" name="Google Shape;50;p13"/>
          <p:cNvSpPr txBox="1">
            <a:spLocks noGrp="1"/>
          </p:cNvSpPr>
          <p:nvPr>
            <p:ph type="title" idx="8" hasCustomPrompt="1"/>
          </p:nvPr>
        </p:nvSpPr>
        <p:spPr>
          <a:xfrm flipH="1">
            <a:off x="713252" y="1236725"/>
            <a:ext cx="8511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None/>
              <a:defRPr sz="3800">
                <a:solidFill>
                  <a:schemeClr val="dk2"/>
                </a:solidFill>
                <a:latin typeface="iCiel Cadena" panose="02000503000000020004" pitchFamily="50" charset="0"/>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ctrTitle" idx="9"/>
          </p:nvPr>
        </p:nvSpPr>
        <p:spPr>
          <a:xfrm flipH="1">
            <a:off x="713000" y="3664675"/>
            <a:ext cx="2004000" cy="419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400"/>
              <a:buNone/>
              <a:defRPr sz="2000">
                <a:solidFill>
                  <a:schemeClr val="lt1"/>
                </a:solidFill>
                <a:latin typeface="iCiel Cadena" panose="02000503000000020004" pitchFamily="50" charset="0"/>
              </a:defRPr>
            </a:lvl1pPr>
            <a:lvl2pPr lvl="1"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52" name="Google Shape;52;p13"/>
          <p:cNvSpPr txBox="1">
            <a:spLocks noGrp="1"/>
          </p:cNvSpPr>
          <p:nvPr>
            <p:ph type="subTitle" idx="13"/>
          </p:nvPr>
        </p:nvSpPr>
        <p:spPr>
          <a:xfrm flipH="1">
            <a:off x="713225" y="3996275"/>
            <a:ext cx="2388000" cy="61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3" name="Google Shape;53;p13"/>
          <p:cNvSpPr txBox="1">
            <a:spLocks noGrp="1"/>
          </p:cNvSpPr>
          <p:nvPr>
            <p:ph type="title" idx="14" hasCustomPrompt="1"/>
          </p:nvPr>
        </p:nvSpPr>
        <p:spPr>
          <a:xfrm flipH="1">
            <a:off x="713252" y="3025075"/>
            <a:ext cx="8511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None/>
              <a:defRPr sz="3800">
                <a:solidFill>
                  <a:schemeClr val="dk2"/>
                </a:solidFill>
                <a:latin typeface="iCiel Cadena" panose="02000503000000020004" pitchFamily="50" charset="0"/>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4" name="Google Shape;54;p13"/>
          <p:cNvSpPr txBox="1">
            <a:spLocks noGrp="1"/>
          </p:cNvSpPr>
          <p:nvPr>
            <p:ph type="title" idx="15"/>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atin typeface="iCiel Cadena" panose="02000503000000020004" pitchFamily="50"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4070575" y="3205063"/>
            <a:ext cx="43602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atin typeface="iCiel Cadena" panose="02000503000000020004" pitchFamily="50" charset="0"/>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7" name="Google Shape;57;p14"/>
          <p:cNvSpPr txBox="1">
            <a:spLocks noGrp="1"/>
          </p:cNvSpPr>
          <p:nvPr>
            <p:ph type="subTitle" idx="1"/>
          </p:nvPr>
        </p:nvSpPr>
        <p:spPr>
          <a:xfrm>
            <a:off x="2879500" y="1616100"/>
            <a:ext cx="5551500" cy="1478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27020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Titan One"/>
              <a:buNone/>
              <a:defRPr sz="2800">
                <a:solidFill>
                  <a:schemeClr val="accent1"/>
                </a:solidFill>
                <a:latin typeface="Titan One"/>
                <a:ea typeface="Titan One"/>
                <a:cs typeface="Titan One"/>
                <a:sym typeface="Titan One"/>
              </a:defRPr>
            </a:lvl1pPr>
            <a:lvl2pPr lvl="1">
              <a:spcBef>
                <a:spcPts val="0"/>
              </a:spcBef>
              <a:spcAft>
                <a:spcPts val="0"/>
              </a:spcAft>
              <a:buClr>
                <a:schemeClr val="accent1"/>
              </a:buClr>
              <a:buSzPts val="2800"/>
              <a:buFont typeface="Titan One"/>
              <a:buNone/>
              <a:defRPr sz="2800">
                <a:solidFill>
                  <a:schemeClr val="accent1"/>
                </a:solidFill>
                <a:latin typeface="Titan One"/>
                <a:ea typeface="Titan One"/>
                <a:cs typeface="Titan One"/>
                <a:sym typeface="Titan One"/>
              </a:defRPr>
            </a:lvl2pPr>
            <a:lvl3pPr lvl="2">
              <a:spcBef>
                <a:spcPts val="0"/>
              </a:spcBef>
              <a:spcAft>
                <a:spcPts val="0"/>
              </a:spcAft>
              <a:buClr>
                <a:schemeClr val="accent1"/>
              </a:buClr>
              <a:buSzPts val="2800"/>
              <a:buFont typeface="Titan One"/>
              <a:buNone/>
              <a:defRPr sz="2800">
                <a:solidFill>
                  <a:schemeClr val="accent1"/>
                </a:solidFill>
                <a:latin typeface="Titan One"/>
                <a:ea typeface="Titan One"/>
                <a:cs typeface="Titan One"/>
                <a:sym typeface="Titan One"/>
              </a:defRPr>
            </a:lvl3pPr>
            <a:lvl4pPr lvl="3">
              <a:spcBef>
                <a:spcPts val="0"/>
              </a:spcBef>
              <a:spcAft>
                <a:spcPts val="0"/>
              </a:spcAft>
              <a:buClr>
                <a:schemeClr val="accent1"/>
              </a:buClr>
              <a:buSzPts val="2800"/>
              <a:buFont typeface="Titan One"/>
              <a:buNone/>
              <a:defRPr sz="2800">
                <a:solidFill>
                  <a:schemeClr val="accent1"/>
                </a:solidFill>
                <a:latin typeface="Titan One"/>
                <a:ea typeface="Titan One"/>
                <a:cs typeface="Titan One"/>
                <a:sym typeface="Titan One"/>
              </a:defRPr>
            </a:lvl4pPr>
            <a:lvl5pPr lvl="4">
              <a:spcBef>
                <a:spcPts val="0"/>
              </a:spcBef>
              <a:spcAft>
                <a:spcPts val="0"/>
              </a:spcAft>
              <a:buClr>
                <a:schemeClr val="accent1"/>
              </a:buClr>
              <a:buSzPts val="2800"/>
              <a:buFont typeface="Titan One"/>
              <a:buNone/>
              <a:defRPr sz="2800">
                <a:solidFill>
                  <a:schemeClr val="accent1"/>
                </a:solidFill>
                <a:latin typeface="Titan One"/>
                <a:ea typeface="Titan One"/>
                <a:cs typeface="Titan One"/>
                <a:sym typeface="Titan One"/>
              </a:defRPr>
            </a:lvl5pPr>
            <a:lvl6pPr lvl="5">
              <a:spcBef>
                <a:spcPts val="0"/>
              </a:spcBef>
              <a:spcAft>
                <a:spcPts val="0"/>
              </a:spcAft>
              <a:buClr>
                <a:schemeClr val="accent1"/>
              </a:buClr>
              <a:buSzPts val="2800"/>
              <a:buFont typeface="Titan One"/>
              <a:buNone/>
              <a:defRPr sz="2800">
                <a:solidFill>
                  <a:schemeClr val="accent1"/>
                </a:solidFill>
                <a:latin typeface="Titan One"/>
                <a:ea typeface="Titan One"/>
                <a:cs typeface="Titan One"/>
                <a:sym typeface="Titan One"/>
              </a:defRPr>
            </a:lvl6pPr>
            <a:lvl7pPr lvl="6">
              <a:spcBef>
                <a:spcPts val="0"/>
              </a:spcBef>
              <a:spcAft>
                <a:spcPts val="0"/>
              </a:spcAft>
              <a:buClr>
                <a:schemeClr val="accent1"/>
              </a:buClr>
              <a:buSzPts val="2800"/>
              <a:buFont typeface="Titan One"/>
              <a:buNone/>
              <a:defRPr sz="2800">
                <a:solidFill>
                  <a:schemeClr val="accent1"/>
                </a:solidFill>
                <a:latin typeface="Titan One"/>
                <a:ea typeface="Titan One"/>
                <a:cs typeface="Titan One"/>
                <a:sym typeface="Titan One"/>
              </a:defRPr>
            </a:lvl7pPr>
            <a:lvl8pPr lvl="7">
              <a:spcBef>
                <a:spcPts val="0"/>
              </a:spcBef>
              <a:spcAft>
                <a:spcPts val="0"/>
              </a:spcAft>
              <a:buClr>
                <a:schemeClr val="accent1"/>
              </a:buClr>
              <a:buSzPts val="2800"/>
              <a:buFont typeface="Titan One"/>
              <a:buNone/>
              <a:defRPr sz="2800">
                <a:solidFill>
                  <a:schemeClr val="accent1"/>
                </a:solidFill>
                <a:latin typeface="Titan One"/>
                <a:ea typeface="Titan One"/>
                <a:cs typeface="Titan One"/>
                <a:sym typeface="Titan One"/>
              </a:defRPr>
            </a:lvl8pPr>
            <a:lvl9pPr lvl="8">
              <a:spcBef>
                <a:spcPts val="0"/>
              </a:spcBef>
              <a:spcAft>
                <a:spcPts val="0"/>
              </a:spcAft>
              <a:buClr>
                <a:schemeClr val="accent1"/>
              </a:buClr>
              <a:buSzPts val="2800"/>
              <a:buFont typeface="Titan One"/>
              <a:buNone/>
              <a:defRPr sz="2800">
                <a:solidFill>
                  <a:schemeClr val="accent1"/>
                </a:solidFill>
                <a:latin typeface="Titan One"/>
                <a:ea typeface="Titan One"/>
                <a:cs typeface="Titan One"/>
                <a:sym typeface="Titan One"/>
              </a:defRPr>
            </a:lvl9pPr>
          </a:lstStyle>
          <a:p>
            <a:endParaRPr/>
          </a:p>
        </p:txBody>
      </p:sp>
      <p:sp>
        <p:nvSpPr>
          <p:cNvPr id="7" name="Google Shape;7;p1"/>
          <p:cNvSpPr txBox="1">
            <a:spLocks noGrp="1"/>
          </p:cNvSpPr>
          <p:nvPr>
            <p:ph type="body" idx="1"/>
          </p:nvPr>
        </p:nvSpPr>
        <p:spPr>
          <a:xfrm>
            <a:off x="713225" y="1089212"/>
            <a:ext cx="7717500" cy="3771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73" r:id="rId4"/>
    <p:sldLayoutId id="2147483653" r:id="rId5"/>
    <p:sldLayoutId id="2147483654" r:id="rId6"/>
    <p:sldLayoutId id="2147483655" r:id="rId7"/>
    <p:sldLayoutId id="2147483659" r:id="rId8"/>
    <p:sldLayoutId id="2147483660" r:id="rId9"/>
    <p:sldLayoutId id="2147483661" r:id="rId10"/>
    <p:sldLayoutId id="2147483662" r:id="rId11"/>
    <p:sldLayoutId id="2147483663" r:id="rId12"/>
    <p:sldLayoutId id="2147483668" r:id="rId13"/>
    <p:sldLayoutId id="2147483669" r:id="rId14"/>
    <p:sldLayoutId id="2147483670" r:id="rId15"/>
    <p:sldLayoutId id="2147483675" r:id="rId16"/>
    <p:sldLayoutId id="2147483676" r:id="rId17"/>
    <p:sldLayoutId id="2147483677"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iCiel Cadena" panose="02000503000000020004" pitchFamily="50" charset="0"/>
          <a:ea typeface="iCiel Cadena" panose="02000503000000020004" pitchFamily="50"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5"/>
          <p:cNvSpPr/>
          <p:nvPr/>
        </p:nvSpPr>
        <p:spPr>
          <a:xfrm>
            <a:off x="5709500" y="4542125"/>
            <a:ext cx="3113100" cy="12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5"/>
          <p:cNvSpPr/>
          <p:nvPr/>
        </p:nvSpPr>
        <p:spPr>
          <a:xfrm>
            <a:off x="1735931" y="3214688"/>
            <a:ext cx="2878932" cy="1471612"/>
          </a:xfrm>
          <a:prstGeom prst="roundRect">
            <a:avLst>
              <a:gd name="adj" fmla="val 26301"/>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5" name="Google Shape;175;p35"/>
          <p:cNvSpPr txBox="1">
            <a:spLocks noGrp="1"/>
          </p:cNvSpPr>
          <p:nvPr>
            <p:ph type="ctrTitle"/>
          </p:nvPr>
        </p:nvSpPr>
        <p:spPr>
          <a:xfrm>
            <a:off x="726425" y="1491625"/>
            <a:ext cx="4949400" cy="17904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6800" b="1">
                <a:latin typeface="iCiel Cadena" panose="02000503000000020004" pitchFamily="50" charset="0"/>
              </a:rPr>
              <a:t>Bệnh</a:t>
            </a:r>
            <a:r>
              <a:rPr lang="en" sz="6800"/>
              <a:t> Án</a:t>
            </a:r>
            <a:br>
              <a:rPr lang="en" sz="5200"/>
            </a:br>
            <a:r>
              <a:rPr lang="en" sz="4400">
                <a:solidFill>
                  <a:schemeClr val="dk2"/>
                </a:solidFill>
              </a:rPr>
              <a:t>Tim Bẩm Sinh Tím</a:t>
            </a:r>
            <a:endParaRPr sz="4400">
              <a:solidFill>
                <a:schemeClr val="dk2"/>
              </a:solidFill>
            </a:endParaRPr>
          </a:p>
        </p:txBody>
      </p:sp>
      <p:sp>
        <p:nvSpPr>
          <p:cNvPr id="176" name="Google Shape;176;p35"/>
          <p:cNvSpPr txBox="1">
            <a:spLocks noGrp="1"/>
          </p:cNvSpPr>
          <p:nvPr>
            <p:ph type="subTitle" idx="1"/>
          </p:nvPr>
        </p:nvSpPr>
        <p:spPr>
          <a:xfrm>
            <a:off x="1121536" y="3278982"/>
            <a:ext cx="4035300" cy="1397230"/>
          </a:xfrm>
          <a:prstGeom prst="rect">
            <a:avLst/>
          </a:prstGeom>
        </p:spPr>
        <p:txBody>
          <a:bodyPr spcFirstLastPara="1" wrap="square" lIns="91425" tIns="91425" rIns="91425" bIns="91425" anchor="ctr" anchorCtr="0">
            <a:noAutofit/>
          </a:bodyPr>
          <a:lstStyle/>
          <a:p>
            <a:pPr marL="0" indent="0"/>
            <a:r>
              <a:rPr lang="en" b="1"/>
              <a:t>Nhóm thực hiện:</a:t>
            </a:r>
            <a:endParaRPr lang="vi-VN" b="1"/>
          </a:p>
          <a:p>
            <a:pPr marL="0" indent="0"/>
            <a:r>
              <a:rPr lang="en"/>
              <a:t>Đặng Phúc Thịnh</a:t>
            </a:r>
          </a:p>
          <a:p>
            <a:pPr marL="0" indent="0"/>
            <a:r>
              <a:rPr lang="en"/>
              <a:t>Ngô Thị Trúc Giang</a:t>
            </a:r>
          </a:p>
          <a:p>
            <a:pPr marL="0" indent="0"/>
            <a:r>
              <a:rPr lang="en"/>
              <a:t>Nguyễn Đức Thành</a:t>
            </a:r>
          </a:p>
          <a:p>
            <a:pPr marL="0" indent="0"/>
            <a:r>
              <a:rPr lang="en"/>
              <a:t>Trần Lê Nam Phương</a:t>
            </a:r>
          </a:p>
        </p:txBody>
      </p:sp>
      <p:pic>
        <p:nvPicPr>
          <p:cNvPr id="177" name="Google Shape;177;p35"/>
          <p:cNvPicPr preferRelativeResize="0"/>
          <p:nvPr/>
        </p:nvPicPr>
        <p:blipFill>
          <a:blip r:embed="rId3">
            <a:alphaModFix/>
          </a:blip>
          <a:stretch>
            <a:fillRect/>
          </a:stretch>
        </p:blipFill>
        <p:spPr>
          <a:xfrm>
            <a:off x="5918225" y="1223975"/>
            <a:ext cx="2283948" cy="3384602"/>
          </a:xfrm>
          <a:prstGeom prst="rect">
            <a:avLst/>
          </a:prstGeom>
          <a:noFill/>
          <a:ln>
            <a:noFill/>
          </a:ln>
        </p:spPr>
      </p:pic>
      <p:pic>
        <p:nvPicPr>
          <p:cNvPr id="178" name="Google Shape;178;p35"/>
          <p:cNvPicPr preferRelativeResize="0"/>
          <p:nvPr/>
        </p:nvPicPr>
        <p:blipFill>
          <a:blip r:embed="rId4">
            <a:alphaModFix/>
          </a:blip>
          <a:stretch>
            <a:fillRect/>
          </a:stretch>
        </p:blipFill>
        <p:spPr>
          <a:xfrm>
            <a:off x="6108600" y="-2"/>
            <a:ext cx="2322176" cy="642900"/>
          </a:xfrm>
          <a:prstGeom prst="rect">
            <a:avLst/>
          </a:prstGeom>
          <a:noFill/>
          <a:ln>
            <a:noFill/>
          </a:ln>
        </p:spPr>
      </p:pic>
      <p:pic>
        <p:nvPicPr>
          <p:cNvPr id="179" name="Google Shape;179;p35"/>
          <p:cNvPicPr preferRelativeResize="0"/>
          <p:nvPr/>
        </p:nvPicPr>
        <p:blipFill>
          <a:blip r:embed="rId5">
            <a:alphaModFix/>
          </a:blip>
          <a:stretch>
            <a:fillRect/>
          </a:stretch>
        </p:blipFill>
        <p:spPr>
          <a:xfrm>
            <a:off x="7885087" y="1004650"/>
            <a:ext cx="634174" cy="693349"/>
          </a:xfrm>
          <a:prstGeom prst="rect">
            <a:avLst/>
          </a:prstGeom>
          <a:noFill/>
          <a:ln>
            <a:noFill/>
          </a:ln>
        </p:spPr>
      </p:pic>
      <p:pic>
        <p:nvPicPr>
          <p:cNvPr id="180" name="Google Shape;180;p35"/>
          <p:cNvPicPr preferRelativeResize="0"/>
          <p:nvPr/>
        </p:nvPicPr>
        <p:blipFill>
          <a:blip r:embed="rId4">
            <a:alphaModFix/>
          </a:blip>
          <a:stretch>
            <a:fillRect/>
          </a:stretch>
        </p:blipFill>
        <p:spPr>
          <a:xfrm>
            <a:off x="703325" y="-2"/>
            <a:ext cx="2322176" cy="642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6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Tiền</a:t>
            </a:r>
            <a:r>
              <a:rPr lang="en-US"/>
              <a:t> </a:t>
            </a:r>
            <a:r>
              <a:rPr lang="en-US" err="1"/>
              <a:t>căn</a:t>
            </a:r>
            <a:endParaRPr/>
          </a:p>
        </p:txBody>
      </p:sp>
      <p:sp>
        <p:nvSpPr>
          <p:cNvPr id="1052" name="Google Shape;1052;p68"/>
          <p:cNvSpPr txBox="1">
            <a:spLocks noGrp="1"/>
          </p:cNvSpPr>
          <p:nvPr>
            <p:ph type="body" idx="1"/>
          </p:nvPr>
        </p:nvSpPr>
        <p:spPr>
          <a:xfrm>
            <a:off x="500063" y="1017725"/>
            <a:ext cx="7930687" cy="3591000"/>
          </a:xfrm>
          <a:prstGeom prst="rect">
            <a:avLst/>
          </a:prstGeom>
        </p:spPr>
        <p:txBody>
          <a:bodyPr spcFirstLastPara="1" wrap="square" lIns="91425" tIns="91425" rIns="91425" bIns="91425" anchor="t" anchorCtr="0">
            <a:noAutofit/>
          </a:bodyPr>
          <a:lstStyle/>
          <a:p>
            <a:pPr marL="342900" indent="-342900">
              <a:spcBef>
                <a:spcPts val="0"/>
              </a:spcBef>
              <a:spcAft>
                <a:spcPts val="600"/>
              </a:spcAft>
              <a:buAutoNum type="arabicPeriod"/>
            </a:pPr>
            <a:r>
              <a:rPr lang="vi-VN" b="1" err="1"/>
              <a:t>Sản</a:t>
            </a:r>
            <a:r>
              <a:rPr lang="vi-VN" b="1"/>
              <a:t> khoa</a:t>
            </a:r>
            <a:endParaRPr lang="en-US" b="1"/>
          </a:p>
          <a:p>
            <a:pPr marL="285750" indent="-285750">
              <a:spcBef>
                <a:spcPts val="0"/>
              </a:spcBef>
              <a:spcAft>
                <a:spcPts val="600"/>
              </a:spcAft>
              <a:buFont typeface="Courier New" panose="02070309020205020404" pitchFamily="49" charset="0"/>
              <a:buChar char="o"/>
            </a:pPr>
            <a:r>
              <a:rPr lang="vi-VN"/>
              <a:t>Con </a:t>
            </a:r>
            <a:r>
              <a:rPr lang="vi-VN" err="1"/>
              <a:t>thứ</a:t>
            </a:r>
            <a:r>
              <a:rPr lang="vi-VN"/>
              <a:t> 3/</a:t>
            </a:r>
            <a:r>
              <a:rPr lang="en-US"/>
              <a:t>3,</a:t>
            </a:r>
            <a:r>
              <a:rPr lang="vi-VN"/>
              <a:t> PARA: 3013, sinh </a:t>
            </a:r>
            <a:r>
              <a:rPr lang="vi-VN" err="1"/>
              <a:t>mổ</a:t>
            </a:r>
            <a:r>
              <a:rPr lang="en-US"/>
              <a:t> </a:t>
            </a:r>
            <a:r>
              <a:rPr lang="en-US" err="1"/>
              <a:t>lúc</a:t>
            </a:r>
            <a:r>
              <a:rPr lang="en-US"/>
              <a:t> </a:t>
            </a:r>
            <a:r>
              <a:rPr lang="vi-VN"/>
              <a:t>38 </a:t>
            </a:r>
            <a:r>
              <a:rPr lang="vi-VN" err="1"/>
              <a:t>tuần</a:t>
            </a:r>
            <a:r>
              <a:rPr lang="vi-VN"/>
              <a:t>, CNLS: 2,55 </a:t>
            </a:r>
            <a:r>
              <a:rPr lang="vi-VN" err="1"/>
              <a:t>kg</a:t>
            </a:r>
            <a:endParaRPr lang="en-US"/>
          </a:p>
          <a:p>
            <a:pPr marL="285750" indent="-285750">
              <a:spcBef>
                <a:spcPts val="0"/>
              </a:spcBef>
              <a:spcAft>
                <a:spcPts val="600"/>
              </a:spcAft>
              <a:buFont typeface="Courier New" panose="02070309020205020404" pitchFamily="49" charset="0"/>
              <a:buChar char="o"/>
            </a:pPr>
            <a:r>
              <a:rPr lang="vi-VN" err="1"/>
              <a:t>Mẹ</a:t>
            </a:r>
            <a:r>
              <a:rPr lang="vi-VN"/>
              <a:t>: nhau </a:t>
            </a:r>
            <a:r>
              <a:rPr lang="vi-VN" err="1"/>
              <a:t>cài</a:t>
            </a:r>
            <a:r>
              <a:rPr lang="vi-VN"/>
              <a:t> răng </a:t>
            </a:r>
            <a:r>
              <a:rPr lang="vi-VN" err="1"/>
              <a:t>lược</a:t>
            </a:r>
            <a:r>
              <a:rPr lang="vi-VN"/>
              <a:t>, nhau </a:t>
            </a:r>
            <a:r>
              <a:rPr lang="vi-VN" err="1"/>
              <a:t>tiền</a:t>
            </a:r>
            <a:r>
              <a:rPr lang="vi-VN"/>
              <a:t> </a:t>
            </a:r>
            <a:r>
              <a:rPr lang="vi-VN" err="1"/>
              <a:t>đạo</a:t>
            </a:r>
            <a:r>
              <a:rPr lang="vi-VN"/>
              <a:t> trung tâm.</a:t>
            </a:r>
            <a:endParaRPr lang="en-US"/>
          </a:p>
          <a:p>
            <a:pPr marL="0" indent="0">
              <a:spcBef>
                <a:spcPts val="0"/>
              </a:spcBef>
              <a:spcAft>
                <a:spcPts val="600"/>
              </a:spcAft>
              <a:buNone/>
            </a:pPr>
            <a:r>
              <a:rPr lang="en-US" b="1"/>
              <a:t>2.   </a:t>
            </a:r>
            <a:r>
              <a:rPr lang="vi-VN" b="1" err="1"/>
              <a:t>Bệnh</a:t>
            </a:r>
            <a:r>
              <a:rPr lang="vi-VN" b="1"/>
              <a:t> </a:t>
            </a:r>
            <a:r>
              <a:rPr lang="vi-VN" b="1" err="1"/>
              <a:t>lý</a:t>
            </a:r>
            <a:endParaRPr lang="en-US" b="1"/>
          </a:p>
          <a:p>
            <a:pPr marL="285750" indent="-285750">
              <a:spcBef>
                <a:spcPts val="0"/>
              </a:spcBef>
              <a:spcAft>
                <a:spcPts val="600"/>
              </a:spcAft>
              <a:buFont typeface="Courier New" panose="02070309020205020404" pitchFamily="49" charset="0"/>
              <a:buChar char="o"/>
            </a:pPr>
            <a:r>
              <a:rPr lang="vi-VN"/>
              <a:t>Em </a:t>
            </a:r>
            <a:r>
              <a:rPr lang="vi-VN" err="1"/>
              <a:t>được</a:t>
            </a:r>
            <a:r>
              <a:rPr lang="vi-VN"/>
              <a:t> </a:t>
            </a:r>
            <a:r>
              <a:rPr lang="vi-VN" err="1"/>
              <a:t>phát</a:t>
            </a:r>
            <a:r>
              <a:rPr lang="vi-VN"/>
              <a:t> </a:t>
            </a:r>
            <a:r>
              <a:rPr lang="vi-VN" err="1"/>
              <a:t>hiện</a:t>
            </a:r>
            <a:r>
              <a:rPr lang="vi-VN"/>
              <a:t> </a:t>
            </a:r>
            <a:r>
              <a:rPr lang="vi-VN" err="1"/>
              <a:t>bệnh</a:t>
            </a:r>
            <a:r>
              <a:rPr lang="vi-VN"/>
              <a:t> </a:t>
            </a:r>
            <a:r>
              <a:rPr lang="vi-VN" b="1"/>
              <a:t>tim </a:t>
            </a:r>
            <a:r>
              <a:rPr lang="vi-VN" b="1" err="1"/>
              <a:t>bẩm</a:t>
            </a:r>
            <a:r>
              <a:rPr lang="vi-VN" b="1"/>
              <a:t> sinh khi thai 6 </a:t>
            </a:r>
            <a:r>
              <a:rPr lang="vi-VN" b="1" err="1"/>
              <a:t>tháng</a:t>
            </a:r>
            <a:r>
              <a:rPr lang="vi-VN" b="1"/>
              <a:t> </a:t>
            </a:r>
            <a:r>
              <a:rPr lang="vi-VN" err="1"/>
              <a:t>tại</a:t>
            </a:r>
            <a:r>
              <a:rPr lang="vi-VN"/>
              <a:t> </a:t>
            </a:r>
            <a:r>
              <a:rPr lang="en-US"/>
              <a:t>BV</a:t>
            </a:r>
            <a:r>
              <a:rPr lang="vi-VN"/>
              <a:t> </a:t>
            </a:r>
            <a:r>
              <a:rPr lang="vi-VN" err="1"/>
              <a:t>Từ</a:t>
            </a:r>
            <a:r>
              <a:rPr lang="vi-VN"/>
              <a:t> </a:t>
            </a:r>
            <a:r>
              <a:rPr lang="vi-VN" err="1"/>
              <a:t>Dũ</a:t>
            </a:r>
            <a:r>
              <a:rPr lang="vi-VN"/>
              <a:t>, theo </a:t>
            </a:r>
            <a:r>
              <a:rPr lang="vi-VN" err="1"/>
              <a:t>dõi</a:t>
            </a:r>
            <a:r>
              <a:rPr lang="vi-VN"/>
              <a:t> </a:t>
            </a:r>
            <a:r>
              <a:rPr lang="vi-VN" err="1"/>
              <a:t>định</a:t>
            </a:r>
            <a:r>
              <a:rPr lang="vi-VN"/>
              <a:t> </a:t>
            </a:r>
            <a:r>
              <a:rPr lang="vi-VN" err="1"/>
              <a:t>kì</a:t>
            </a:r>
            <a:r>
              <a:rPr lang="vi-VN"/>
              <a:t> 2 </a:t>
            </a:r>
            <a:r>
              <a:rPr lang="vi-VN" err="1"/>
              <a:t>tuần</a:t>
            </a:r>
            <a:r>
              <a:rPr lang="vi-VN"/>
              <a:t> 1 </a:t>
            </a:r>
            <a:r>
              <a:rPr lang="vi-VN" err="1"/>
              <a:t>lần</a:t>
            </a:r>
            <a:r>
              <a:rPr lang="vi-VN"/>
              <a:t>, </a:t>
            </a:r>
            <a:r>
              <a:rPr lang="vi-VN" err="1"/>
              <a:t>đến</a:t>
            </a:r>
            <a:r>
              <a:rPr lang="vi-VN"/>
              <a:t> 38 </a:t>
            </a:r>
            <a:r>
              <a:rPr lang="vi-VN" err="1"/>
              <a:t>tuần</a:t>
            </a:r>
            <a:r>
              <a:rPr lang="vi-VN"/>
              <a:t> </a:t>
            </a:r>
            <a:r>
              <a:rPr lang="vi-VN" err="1"/>
              <a:t>được</a:t>
            </a:r>
            <a:r>
              <a:rPr lang="vi-VN"/>
              <a:t> </a:t>
            </a:r>
            <a:r>
              <a:rPr lang="vi-VN" err="1"/>
              <a:t>mổ</a:t>
            </a:r>
            <a:r>
              <a:rPr lang="vi-VN"/>
              <a:t> </a:t>
            </a:r>
            <a:r>
              <a:rPr lang="vi-VN" err="1"/>
              <a:t>lấy</a:t>
            </a:r>
            <a:r>
              <a:rPr lang="vi-VN"/>
              <a:t> thai. Em </a:t>
            </a:r>
            <a:r>
              <a:rPr lang="vi-VN" err="1"/>
              <a:t>khóc</a:t>
            </a:r>
            <a:r>
              <a:rPr lang="vi-VN"/>
              <a:t> ngay sau sinh, </a:t>
            </a:r>
            <a:r>
              <a:rPr lang="vi-VN" err="1"/>
              <a:t>có</a:t>
            </a:r>
            <a:r>
              <a:rPr lang="vi-VN"/>
              <a:t> </a:t>
            </a:r>
            <a:r>
              <a:rPr lang="vi-VN" err="1"/>
              <a:t>tím</a:t>
            </a:r>
            <a:r>
              <a:rPr lang="vi-VN"/>
              <a:t> khi </a:t>
            </a:r>
            <a:r>
              <a:rPr lang="vi-VN" err="1"/>
              <a:t>khóc</a:t>
            </a:r>
            <a:r>
              <a:rPr lang="vi-VN"/>
              <a:t> =&gt; </a:t>
            </a:r>
            <a:r>
              <a:rPr lang="vi-VN" err="1"/>
              <a:t>chuyển</a:t>
            </a:r>
            <a:r>
              <a:rPr lang="vi-VN"/>
              <a:t> B</a:t>
            </a:r>
            <a:r>
              <a:rPr lang="en-US"/>
              <a:t>V</a:t>
            </a:r>
            <a:r>
              <a:rPr lang="vi-VN"/>
              <a:t>NĐ2 </a:t>
            </a:r>
            <a:r>
              <a:rPr lang="vi-VN" err="1"/>
              <a:t>điều</a:t>
            </a:r>
            <a:r>
              <a:rPr lang="vi-VN"/>
              <a:t> </a:t>
            </a:r>
            <a:r>
              <a:rPr lang="vi-VN" err="1"/>
              <a:t>trị</a:t>
            </a:r>
            <a:r>
              <a:rPr lang="vi-VN"/>
              <a:t> không </a:t>
            </a:r>
            <a:r>
              <a:rPr lang="vi-VN" err="1"/>
              <a:t>rõ</a:t>
            </a:r>
            <a:r>
              <a:rPr lang="vi-VN"/>
              <a:t> 3 </a:t>
            </a:r>
            <a:r>
              <a:rPr lang="vi-VN" err="1"/>
              <a:t>ngày</a:t>
            </a:r>
            <a:r>
              <a:rPr lang="vi-VN"/>
              <a:t>, </a:t>
            </a:r>
            <a:r>
              <a:rPr lang="vi-VN" err="1"/>
              <a:t>có</a:t>
            </a:r>
            <a:r>
              <a:rPr lang="en-US"/>
              <a:t> </a:t>
            </a:r>
            <a:r>
              <a:rPr lang="vi-VN" err="1"/>
              <a:t>hỗ</a:t>
            </a:r>
            <a:r>
              <a:rPr lang="vi-VN"/>
              <a:t> </a:t>
            </a:r>
            <a:r>
              <a:rPr lang="vi-VN" err="1"/>
              <a:t>trợ</a:t>
            </a:r>
            <a:r>
              <a:rPr lang="vi-VN"/>
              <a:t> </a:t>
            </a:r>
            <a:r>
              <a:rPr lang="vi-VN" err="1"/>
              <a:t>thở</a:t>
            </a:r>
            <a:r>
              <a:rPr lang="vi-VN"/>
              <a:t> nhưng qua </a:t>
            </a:r>
            <a:r>
              <a:rPr lang="vi-VN" err="1"/>
              <a:t>cannula</a:t>
            </a:r>
            <a:r>
              <a:rPr lang="vi-VN"/>
              <a:t>/</a:t>
            </a:r>
            <a:r>
              <a:rPr lang="en-US"/>
              <a:t> </a:t>
            </a:r>
            <a:r>
              <a:rPr lang="vi-VN"/>
              <a:t>NCPAP/</a:t>
            </a:r>
            <a:r>
              <a:rPr lang="en-US"/>
              <a:t> </a:t>
            </a:r>
            <a:r>
              <a:rPr lang="vi-VN" err="1"/>
              <a:t>thở</a:t>
            </a:r>
            <a:r>
              <a:rPr lang="en-US"/>
              <a:t> </a:t>
            </a:r>
            <a:r>
              <a:rPr lang="vi-VN" err="1"/>
              <a:t>máy</a:t>
            </a:r>
            <a:r>
              <a:rPr lang="vi-VN"/>
              <a:t> </a:t>
            </a:r>
            <a:r>
              <a:rPr lang="en-US" err="1"/>
              <a:t>thì</a:t>
            </a:r>
            <a:r>
              <a:rPr lang="en-US"/>
              <a:t> </a:t>
            </a:r>
            <a:r>
              <a:rPr lang="en-US" err="1"/>
              <a:t>mẹ</a:t>
            </a:r>
            <a:r>
              <a:rPr lang="en-US"/>
              <a:t> </a:t>
            </a:r>
            <a:r>
              <a:rPr lang="vi-VN"/>
              <a:t>không</a:t>
            </a:r>
            <a:r>
              <a:rPr lang="en-US"/>
              <a:t> </a:t>
            </a:r>
            <a:r>
              <a:rPr lang="vi-VN" err="1"/>
              <a:t>rõ</a:t>
            </a:r>
            <a:r>
              <a:rPr lang="vi-VN"/>
              <a:t>, SpO2 89% </a:t>
            </a:r>
            <a:r>
              <a:rPr lang="vi-VN" err="1"/>
              <a:t>thì</a:t>
            </a:r>
            <a:r>
              <a:rPr lang="en-US"/>
              <a:t> </a:t>
            </a:r>
            <a:r>
              <a:rPr lang="vi-VN" err="1"/>
              <a:t>bé</a:t>
            </a:r>
            <a:r>
              <a:rPr lang="vi-VN"/>
              <a:t> </a:t>
            </a:r>
            <a:r>
              <a:rPr lang="en-US" err="1"/>
              <a:t>được</a:t>
            </a:r>
            <a:r>
              <a:rPr lang="vi-VN"/>
              <a:t> </a:t>
            </a:r>
            <a:r>
              <a:rPr lang="vi-VN" err="1"/>
              <a:t>xuất</a:t>
            </a:r>
            <a:r>
              <a:rPr lang="vi-VN"/>
              <a:t> </a:t>
            </a:r>
            <a:r>
              <a:rPr lang="vi-VN" err="1"/>
              <a:t>viện</a:t>
            </a:r>
            <a:r>
              <a:rPr lang="en-US"/>
              <a:t>, </a:t>
            </a:r>
            <a:r>
              <a:rPr lang="en-US" err="1"/>
              <a:t>không</a:t>
            </a:r>
            <a:r>
              <a:rPr lang="en-US"/>
              <a:t> </a:t>
            </a:r>
            <a:r>
              <a:rPr lang="en-US" err="1"/>
              <a:t>rõ</a:t>
            </a:r>
            <a:r>
              <a:rPr lang="en-US"/>
              <a:t> </a:t>
            </a:r>
            <a:r>
              <a:rPr lang="en-US" err="1"/>
              <a:t>điều</a:t>
            </a:r>
            <a:r>
              <a:rPr lang="en-US"/>
              <a:t> </a:t>
            </a:r>
            <a:r>
              <a:rPr lang="en-US" err="1"/>
              <a:t>trị</a:t>
            </a:r>
            <a:r>
              <a:rPr lang="en-US"/>
              <a:t> </a:t>
            </a:r>
            <a:r>
              <a:rPr lang="en-US" err="1"/>
              <a:t>tim</a:t>
            </a:r>
            <a:r>
              <a:rPr lang="en-US"/>
              <a:t> </a:t>
            </a:r>
            <a:r>
              <a:rPr lang="en-US" err="1"/>
              <a:t>mạch</a:t>
            </a:r>
            <a:r>
              <a:rPr lang="en-US"/>
              <a:t>, </a:t>
            </a:r>
            <a:r>
              <a:rPr lang="vi-VN" err="1"/>
              <a:t>hẹn</a:t>
            </a:r>
            <a:r>
              <a:rPr lang="vi-VN"/>
              <a:t> </a:t>
            </a:r>
            <a:r>
              <a:rPr lang="vi-VN" err="1"/>
              <a:t>tái</a:t>
            </a:r>
            <a:r>
              <a:rPr lang="vi-VN"/>
              <a:t> </a:t>
            </a:r>
            <a:r>
              <a:rPr lang="vi-VN" err="1"/>
              <a:t>khám</a:t>
            </a:r>
            <a:r>
              <a:rPr lang="vi-VN"/>
              <a:t> sau 2 </a:t>
            </a:r>
            <a:r>
              <a:rPr lang="vi-VN" err="1"/>
              <a:t>tuần</a:t>
            </a:r>
            <a:r>
              <a:rPr lang="vi-VN"/>
              <a:t> nhưng gia </a:t>
            </a:r>
            <a:r>
              <a:rPr lang="vi-VN" err="1"/>
              <a:t>đình</a:t>
            </a:r>
            <a:r>
              <a:rPr lang="vi-VN"/>
              <a:t> không </a:t>
            </a:r>
            <a:r>
              <a:rPr lang="vi-VN" err="1"/>
              <a:t>có</a:t>
            </a:r>
            <a:r>
              <a:rPr lang="vi-VN"/>
              <a:t> </a:t>
            </a:r>
            <a:r>
              <a:rPr lang="vi-VN" err="1"/>
              <a:t>điều</a:t>
            </a:r>
            <a:r>
              <a:rPr lang="vi-VN"/>
              <a:t> </a:t>
            </a:r>
            <a:r>
              <a:rPr lang="vi-VN" err="1"/>
              <a:t>kiện</a:t>
            </a:r>
            <a:r>
              <a:rPr lang="vi-VN"/>
              <a:t> đưa đi</a:t>
            </a:r>
            <a:r>
              <a:rPr lang="en-US"/>
              <a:t> </a:t>
            </a:r>
            <a:r>
              <a:rPr lang="en-US" err="1"/>
              <a:t>tái</a:t>
            </a:r>
            <a:r>
              <a:rPr lang="en-US"/>
              <a:t> </a:t>
            </a:r>
            <a:r>
              <a:rPr lang="en-US" err="1"/>
              <a:t>khám</a:t>
            </a:r>
            <a:r>
              <a:rPr lang="en-US"/>
              <a:t>.</a:t>
            </a:r>
          </a:p>
          <a:p>
            <a:pPr marL="285750" indent="-285750">
              <a:spcBef>
                <a:spcPts val="0"/>
              </a:spcBef>
              <a:spcAft>
                <a:spcPts val="600"/>
              </a:spcAft>
              <a:buFont typeface="Courier New" panose="02070309020205020404" pitchFamily="49" charset="0"/>
              <a:buChar char="o"/>
            </a:pPr>
            <a:r>
              <a:rPr lang="vi-VN" err="1"/>
              <a:t>Từ</a:t>
            </a:r>
            <a:r>
              <a:rPr lang="vi-VN"/>
              <a:t> </a:t>
            </a:r>
            <a:r>
              <a:rPr lang="vi-VN" err="1"/>
              <a:t>đó</a:t>
            </a:r>
            <a:r>
              <a:rPr lang="vi-VN"/>
              <a:t> </a:t>
            </a:r>
            <a:r>
              <a:rPr lang="vi-VN" err="1"/>
              <a:t>đến</a:t>
            </a:r>
            <a:r>
              <a:rPr lang="vi-VN"/>
              <a:t> nay, em không </a:t>
            </a:r>
            <a:r>
              <a:rPr lang="vi-VN" err="1"/>
              <a:t>được</a:t>
            </a:r>
            <a:r>
              <a:rPr lang="vi-VN"/>
              <a:t> </a:t>
            </a:r>
            <a:r>
              <a:rPr lang="vi-VN" err="1"/>
              <a:t>điều</a:t>
            </a:r>
            <a:r>
              <a:rPr lang="vi-VN"/>
              <a:t> </a:t>
            </a:r>
            <a:r>
              <a:rPr lang="vi-VN" err="1"/>
              <a:t>trị</a:t>
            </a:r>
            <a:r>
              <a:rPr lang="vi-VN"/>
              <a:t> </a:t>
            </a:r>
            <a:r>
              <a:rPr lang="vi-VN" err="1"/>
              <a:t>gì</a:t>
            </a:r>
            <a:r>
              <a:rPr lang="vi-VN"/>
              <a:t> thêm. </a:t>
            </a:r>
            <a:r>
              <a:rPr lang="vi-VN" err="1"/>
              <a:t>Thỉnh</a:t>
            </a:r>
            <a:r>
              <a:rPr lang="vi-VN"/>
              <a:t> </a:t>
            </a:r>
            <a:r>
              <a:rPr lang="vi-VN" err="1"/>
              <a:t>thoảng</a:t>
            </a:r>
            <a:r>
              <a:rPr lang="vi-VN"/>
              <a:t> em </a:t>
            </a:r>
            <a:r>
              <a:rPr lang="vi-VN" err="1"/>
              <a:t>có</a:t>
            </a:r>
            <a:r>
              <a:rPr lang="vi-VN"/>
              <a:t> ho, </a:t>
            </a:r>
            <a:r>
              <a:rPr lang="vi-VN" err="1"/>
              <a:t>sốt</a:t>
            </a:r>
            <a:r>
              <a:rPr lang="vi-VN"/>
              <a:t>, </a:t>
            </a:r>
            <a:r>
              <a:rPr lang="vi-VN" err="1"/>
              <a:t>sổ</a:t>
            </a:r>
            <a:r>
              <a:rPr lang="vi-VN"/>
              <a:t> </a:t>
            </a:r>
            <a:r>
              <a:rPr lang="vi-VN" err="1"/>
              <a:t>mũi</a:t>
            </a:r>
            <a:r>
              <a:rPr lang="vi-VN"/>
              <a:t> (</a:t>
            </a:r>
            <a:r>
              <a:rPr lang="vi-VN" err="1"/>
              <a:t>khoảng</a:t>
            </a:r>
            <a:r>
              <a:rPr lang="vi-VN"/>
              <a:t> 4 </a:t>
            </a:r>
            <a:r>
              <a:rPr lang="vi-VN" err="1"/>
              <a:t>lần</a:t>
            </a:r>
            <a:r>
              <a:rPr lang="vi-VN"/>
              <a:t>), </a:t>
            </a:r>
            <a:r>
              <a:rPr lang="vi-VN" err="1"/>
              <a:t>mẹ</a:t>
            </a:r>
            <a:r>
              <a:rPr lang="vi-VN"/>
              <a:t> </a:t>
            </a:r>
            <a:r>
              <a:rPr lang="vi-VN" err="1"/>
              <a:t>tự</a:t>
            </a:r>
            <a:r>
              <a:rPr lang="vi-VN"/>
              <a:t> mua </a:t>
            </a:r>
            <a:r>
              <a:rPr lang="vi-VN" err="1"/>
              <a:t>thuốc</a:t>
            </a:r>
            <a:r>
              <a:rPr lang="vi-VN"/>
              <a:t> </a:t>
            </a:r>
            <a:r>
              <a:rPr lang="vi-VN" err="1"/>
              <a:t>điều</a:t>
            </a:r>
            <a:r>
              <a:rPr lang="vi-VN"/>
              <a:t> </a:t>
            </a:r>
            <a:r>
              <a:rPr lang="vi-VN" err="1"/>
              <a:t>trị</a:t>
            </a:r>
            <a:r>
              <a:rPr lang="vi-VN"/>
              <a:t> </a:t>
            </a:r>
            <a:r>
              <a:rPr lang="vi-VN" err="1"/>
              <a:t>tại</a:t>
            </a:r>
            <a:r>
              <a:rPr lang="vi-VN"/>
              <a:t> </a:t>
            </a:r>
            <a:r>
              <a:rPr lang="vi-VN" err="1"/>
              <a:t>nhà</a:t>
            </a:r>
            <a:r>
              <a:rPr lang="vi-VN"/>
              <a:t> + lau </a:t>
            </a:r>
            <a:r>
              <a:rPr lang="vi-VN" err="1"/>
              <a:t>mát</a:t>
            </a:r>
            <a:r>
              <a:rPr lang="vi-VN"/>
              <a:t> cho em </a:t>
            </a:r>
            <a:r>
              <a:rPr lang="vi-VN" err="1"/>
              <a:t>thì</a:t>
            </a:r>
            <a:r>
              <a:rPr lang="vi-VN"/>
              <a:t> </a:t>
            </a:r>
            <a:r>
              <a:rPr lang="vi-VN" err="1"/>
              <a:t>giảm</a:t>
            </a:r>
            <a:r>
              <a:rPr lang="vi-VN"/>
              <a:t>, </a:t>
            </a:r>
            <a:r>
              <a:rPr lang="vi-VN" b="1"/>
              <a:t>chưa </a:t>
            </a:r>
            <a:r>
              <a:rPr lang="vi-VN" b="1" err="1"/>
              <a:t>từng</a:t>
            </a:r>
            <a:r>
              <a:rPr lang="vi-VN" b="1"/>
              <a:t> </a:t>
            </a:r>
            <a:r>
              <a:rPr lang="vi-VN" b="1" err="1"/>
              <a:t>nhập</a:t>
            </a:r>
            <a:r>
              <a:rPr lang="vi-VN" b="1"/>
              <a:t> </a:t>
            </a:r>
            <a:r>
              <a:rPr lang="vi-VN" b="1" err="1"/>
              <a:t>viện</a:t>
            </a:r>
            <a:r>
              <a:rPr lang="vi-VN" b="1"/>
              <a:t> thêm </a:t>
            </a:r>
            <a:r>
              <a:rPr lang="vi-VN" b="1" err="1"/>
              <a:t>đợt</a:t>
            </a:r>
            <a:r>
              <a:rPr lang="vi-VN" b="1"/>
              <a:t> </a:t>
            </a:r>
            <a:r>
              <a:rPr lang="vi-VN" b="1" err="1"/>
              <a:t>nào</a:t>
            </a:r>
            <a:r>
              <a:rPr lang="vi-VN"/>
              <a:t>.</a:t>
            </a:r>
            <a:endParaRPr lang="en-US"/>
          </a:p>
        </p:txBody>
      </p:sp>
    </p:spTree>
    <p:extLst>
      <p:ext uri="{BB962C8B-B14F-4D97-AF65-F5344CB8AC3E}">
        <p14:creationId xmlns:p14="http://schemas.microsoft.com/office/powerpoint/2010/main" val="3961786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6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Tiền</a:t>
            </a:r>
            <a:r>
              <a:rPr lang="en-US"/>
              <a:t> </a:t>
            </a:r>
            <a:r>
              <a:rPr lang="en-US" err="1"/>
              <a:t>căn</a:t>
            </a:r>
            <a:endParaRPr/>
          </a:p>
        </p:txBody>
      </p:sp>
      <p:sp>
        <p:nvSpPr>
          <p:cNvPr id="1052" name="Google Shape;1052;p68"/>
          <p:cNvSpPr txBox="1">
            <a:spLocks noGrp="1"/>
          </p:cNvSpPr>
          <p:nvPr>
            <p:ph type="body" idx="1"/>
          </p:nvPr>
        </p:nvSpPr>
        <p:spPr>
          <a:xfrm>
            <a:off x="500063" y="1017725"/>
            <a:ext cx="8222456" cy="3591000"/>
          </a:xfrm>
          <a:prstGeom prst="rect">
            <a:avLst/>
          </a:prstGeom>
        </p:spPr>
        <p:txBody>
          <a:bodyPr spcFirstLastPara="1" wrap="square" lIns="91425" tIns="91425" rIns="91425" bIns="91425" anchor="t" anchorCtr="0">
            <a:noAutofit/>
          </a:bodyPr>
          <a:lstStyle/>
          <a:p>
            <a:pPr marL="0" indent="0">
              <a:spcBef>
                <a:spcPts val="0"/>
              </a:spcBef>
              <a:spcAft>
                <a:spcPts val="600"/>
              </a:spcAft>
              <a:buNone/>
            </a:pPr>
            <a:r>
              <a:rPr lang="en-US" b="1"/>
              <a:t>3. D</a:t>
            </a:r>
            <a:r>
              <a:rPr lang="vi-VN" b="1"/>
              <a:t>ị ứng</a:t>
            </a:r>
            <a:r>
              <a:rPr lang="en-US"/>
              <a:t>: </a:t>
            </a:r>
            <a:r>
              <a:rPr lang="vi-VN"/>
              <a:t>không dị ứng thuốc, thức ăn</a:t>
            </a:r>
            <a:endParaRPr lang="en-US"/>
          </a:p>
          <a:p>
            <a:pPr marL="0" indent="0">
              <a:spcBef>
                <a:spcPts val="0"/>
              </a:spcBef>
              <a:spcAft>
                <a:spcPts val="600"/>
              </a:spcAft>
              <a:buNone/>
            </a:pPr>
            <a:r>
              <a:rPr lang="en-US" b="1"/>
              <a:t>4. P</a:t>
            </a:r>
            <a:r>
              <a:rPr lang="vi-VN" b="1"/>
              <a:t>hát triển tâm thần vận động</a:t>
            </a:r>
            <a:endParaRPr lang="en-US" b="1"/>
          </a:p>
          <a:p>
            <a:pPr marL="285750" indent="-285750">
              <a:lnSpc>
                <a:spcPct val="100000"/>
              </a:lnSpc>
              <a:spcBef>
                <a:spcPts val="0"/>
              </a:spcBef>
              <a:spcAft>
                <a:spcPts val="0"/>
              </a:spcAft>
              <a:buFont typeface="Courier New" panose="02070309020205020404" pitchFamily="49" charset="0"/>
              <a:buChar char="o"/>
            </a:pPr>
            <a:r>
              <a:rPr lang="vi-VN"/>
              <a:t>Bé biết lật lúc 6 tháng tuổi, sau lật không thể nâng đầu dậy, </a:t>
            </a:r>
            <a:r>
              <a:rPr lang="vi-VN" b="1"/>
              <a:t>hiện tại chưa tự ngồi được</a:t>
            </a:r>
            <a:r>
              <a:rPr lang="en-US" b="1"/>
              <a:t>, </a:t>
            </a:r>
            <a:r>
              <a:rPr lang="en-US" b="1" err="1"/>
              <a:t>chưa</a:t>
            </a:r>
            <a:r>
              <a:rPr lang="en-US" b="1"/>
              <a:t> </a:t>
            </a:r>
            <a:r>
              <a:rPr lang="en-US" b="1" err="1"/>
              <a:t>đứng</a:t>
            </a:r>
            <a:r>
              <a:rPr lang="en-US" b="1"/>
              <a:t> </a:t>
            </a:r>
            <a:r>
              <a:rPr lang="en-US" b="1" err="1"/>
              <a:t>được</a:t>
            </a:r>
            <a:r>
              <a:rPr lang="en-US" b="1"/>
              <a:t>.</a:t>
            </a:r>
          </a:p>
          <a:p>
            <a:pPr marL="285750" indent="-285750">
              <a:lnSpc>
                <a:spcPct val="100000"/>
              </a:lnSpc>
              <a:spcBef>
                <a:spcPts val="0"/>
              </a:spcBef>
              <a:spcAft>
                <a:spcPts val="0"/>
              </a:spcAft>
              <a:buFont typeface="Courier New" panose="02070309020205020404" pitchFamily="49" charset="0"/>
              <a:buChar char="o"/>
            </a:pPr>
            <a:r>
              <a:rPr lang="vi-VN"/>
              <a:t>Nói âm đơn “ba</a:t>
            </a:r>
            <a:r>
              <a:rPr lang="en-US"/>
              <a:t>”</a:t>
            </a:r>
            <a:r>
              <a:rPr lang="vi-VN"/>
              <a:t>, “me”, chưa nói được từ đôi, chưa lặp lại được các từ ba mẹ dạy</a:t>
            </a:r>
            <a:endParaRPr lang="en-US"/>
          </a:p>
          <a:p>
            <a:pPr marL="285750" indent="-285750">
              <a:lnSpc>
                <a:spcPct val="100000"/>
              </a:lnSpc>
              <a:spcBef>
                <a:spcPts val="0"/>
              </a:spcBef>
              <a:spcAft>
                <a:spcPts val="0"/>
              </a:spcAft>
              <a:buFont typeface="Courier New" panose="02070309020205020404" pitchFamily="49" charset="0"/>
              <a:buChar char="o"/>
            </a:pPr>
            <a:r>
              <a:rPr lang="vi-VN"/>
              <a:t>Cầm nắm được các vật , có thể bắt chính xác được các vật đưa cho , truyền vật chính xác từ tay này sang tay kia</a:t>
            </a:r>
            <a:endParaRPr lang="en-US"/>
          </a:p>
          <a:p>
            <a:pPr marL="285750" indent="-285750">
              <a:lnSpc>
                <a:spcPct val="100000"/>
              </a:lnSpc>
              <a:spcBef>
                <a:spcPts val="0"/>
              </a:spcBef>
              <a:spcAft>
                <a:spcPts val="0"/>
              </a:spcAft>
              <a:buFont typeface="Courier New" panose="02070309020205020404" pitchFamily="49" charset="0"/>
              <a:buChar char="o"/>
            </a:pPr>
            <a:r>
              <a:rPr lang="vi-VN"/>
              <a:t>Phân biệt được lời khen/</a:t>
            </a:r>
            <a:r>
              <a:rPr lang="en-US"/>
              <a:t> </a:t>
            </a:r>
            <a:r>
              <a:rPr lang="vi-VN"/>
              <a:t>cấm</a:t>
            </a:r>
            <a:endParaRPr lang="en-US"/>
          </a:p>
          <a:p>
            <a:pPr marL="285750" indent="-285750">
              <a:lnSpc>
                <a:spcPct val="100000"/>
              </a:lnSpc>
              <a:spcBef>
                <a:spcPts val="0"/>
              </a:spcBef>
              <a:spcAft>
                <a:spcPts val="0"/>
              </a:spcAft>
              <a:buFont typeface="Courier New" panose="02070309020205020404" pitchFamily="49" charset="0"/>
              <a:buChar char="o"/>
            </a:pPr>
            <a:r>
              <a:rPr lang="vi-VN"/>
              <a:t>Chỉ tay được vào vật mình thích, đập/</a:t>
            </a:r>
            <a:r>
              <a:rPr lang="en-US"/>
              <a:t> </a:t>
            </a:r>
            <a:r>
              <a:rPr lang="vi-VN"/>
              <a:t>ném đồ chơi</a:t>
            </a:r>
            <a:endParaRPr lang="en-US"/>
          </a:p>
          <a:p>
            <a:pPr marL="285750" indent="-285750">
              <a:lnSpc>
                <a:spcPct val="100000"/>
              </a:lnSpc>
              <a:spcBef>
                <a:spcPts val="0"/>
              </a:spcBef>
              <a:spcAft>
                <a:spcPts val="0"/>
              </a:spcAft>
              <a:buFont typeface="Courier New" panose="02070309020205020404" pitchFamily="49" charset="0"/>
              <a:buChar char="o"/>
            </a:pPr>
            <a:r>
              <a:rPr lang="vi-VN"/>
              <a:t>Răng mọc 5 cái, 2 cái trên 3 cái dưới (theo tuổi thì phải &gt;=8 cái)</a:t>
            </a:r>
            <a:endParaRPr lang="en-US"/>
          </a:p>
          <a:p>
            <a:pPr marL="0" indent="0">
              <a:spcBef>
                <a:spcPts val="0"/>
              </a:spcBef>
              <a:spcAft>
                <a:spcPts val="600"/>
              </a:spcAft>
              <a:buNone/>
            </a:pPr>
            <a:endParaRPr lang="vi-VN"/>
          </a:p>
          <a:p>
            <a:pPr marL="285750" indent="-285750">
              <a:spcBef>
                <a:spcPts val="0"/>
              </a:spcBef>
              <a:spcAft>
                <a:spcPts val="600"/>
              </a:spcAft>
            </a:pPr>
            <a:endParaRPr lang="en-US"/>
          </a:p>
          <a:p>
            <a:pPr marL="285750" lvl="0" indent="-285750" algn="l" rtl="0">
              <a:spcBef>
                <a:spcPts val="0"/>
              </a:spcBef>
              <a:spcAft>
                <a:spcPts val="600"/>
              </a:spcAft>
              <a:buFont typeface="Arial" panose="020B0604020202020204" pitchFamily="34" charset="0"/>
              <a:buChar char="•"/>
            </a:pPr>
            <a:endParaRPr lang="en-US"/>
          </a:p>
        </p:txBody>
      </p:sp>
    </p:spTree>
    <p:extLst>
      <p:ext uri="{BB962C8B-B14F-4D97-AF65-F5344CB8AC3E}">
        <p14:creationId xmlns:p14="http://schemas.microsoft.com/office/powerpoint/2010/main" val="4056909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6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Tiền</a:t>
            </a:r>
            <a:r>
              <a:rPr lang="en-US"/>
              <a:t> </a:t>
            </a:r>
            <a:r>
              <a:rPr lang="en-US" err="1"/>
              <a:t>căn</a:t>
            </a:r>
            <a:endParaRPr/>
          </a:p>
        </p:txBody>
      </p:sp>
      <p:sp>
        <p:nvSpPr>
          <p:cNvPr id="1052" name="Google Shape;1052;p68"/>
          <p:cNvSpPr txBox="1">
            <a:spLocks noGrp="1"/>
          </p:cNvSpPr>
          <p:nvPr>
            <p:ph type="body" idx="1"/>
          </p:nvPr>
        </p:nvSpPr>
        <p:spPr>
          <a:xfrm>
            <a:off x="500063" y="1017725"/>
            <a:ext cx="8222456" cy="3591000"/>
          </a:xfrm>
          <a:prstGeom prst="rect">
            <a:avLst/>
          </a:prstGeom>
        </p:spPr>
        <p:txBody>
          <a:bodyPr spcFirstLastPara="1" wrap="square" lIns="91425" tIns="91425" rIns="91425" bIns="91425" anchor="t" anchorCtr="0">
            <a:noAutofit/>
          </a:bodyPr>
          <a:lstStyle/>
          <a:p>
            <a:pPr marL="0" marR="0" indent="0" algn="l" rtl="0">
              <a:lnSpc>
                <a:spcPct val="102000"/>
              </a:lnSpc>
              <a:spcBef>
                <a:spcPts val="0"/>
              </a:spcBef>
              <a:spcAft>
                <a:spcPts val="600"/>
              </a:spcAft>
              <a:buNone/>
            </a:pPr>
            <a:r>
              <a:rPr lang="vi-VN" b="1" i="0" dirty="0">
                <a:solidFill>
                  <a:srgbClr val="4C3D35"/>
                </a:solidFill>
                <a:effectLst/>
                <a:latin typeface="Nunito" pitchFamily="2" charset="0"/>
                <a:ea typeface="Nunito" pitchFamily="2" charset="0"/>
                <a:cs typeface="Nunito" pitchFamily="2" charset="0"/>
              </a:rPr>
              <a:t>5</a:t>
            </a:r>
            <a:r>
              <a:rPr lang="en-US" b="1" i="0" dirty="0">
                <a:solidFill>
                  <a:srgbClr val="4C3D35"/>
                </a:solidFill>
                <a:effectLst/>
                <a:latin typeface="Nunito" pitchFamily="2" charset="0"/>
                <a:ea typeface="Nunito" pitchFamily="2" charset="0"/>
                <a:cs typeface="Nunito" pitchFamily="2" charset="0"/>
              </a:rPr>
              <a:t>. D</a:t>
            </a:r>
            <a:r>
              <a:rPr lang="vi-VN" b="1" i="0" dirty="0">
                <a:solidFill>
                  <a:srgbClr val="4C3D35"/>
                </a:solidFill>
                <a:effectLst/>
                <a:latin typeface="Nunito" pitchFamily="2" charset="0"/>
                <a:ea typeface="Nunito" pitchFamily="2" charset="0"/>
                <a:cs typeface="Nunito" pitchFamily="2" charset="0"/>
              </a:rPr>
              <a:t>inh dưỡng:</a:t>
            </a:r>
            <a:endParaRPr lang="en-US" b="1" dirty="0">
              <a:effectLst/>
            </a:endParaRPr>
          </a:p>
          <a:p>
            <a:pPr marL="285750" marR="0" indent="-285750" algn="l" rtl="0">
              <a:lnSpc>
                <a:spcPct val="100000"/>
              </a:lnSpc>
              <a:spcBef>
                <a:spcPts val="0"/>
              </a:spcBef>
              <a:spcAft>
                <a:spcPts val="0"/>
              </a:spcAft>
              <a:buFont typeface="Courier New" panose="02070309020205020404" pitchFamily="49" charset="0"/>
              <a:buChar char="o"/>
            </a:pPr>
            <a:r>
              <a:rPr lang="vi-VN" b="0" i="0" dirty="0">
                <a:solidFill>
                  <a:srgbClr val="4C3D35"/>
                </a:solidFill>
                <a:effectLst/>
                <a:latin typeface="Nunito" pitchFamily="2" charset="0"/>
                <a:ea typeface="Nunito" pitchFamily="2" charset="0"/>
                <a:cs typeface="Nunito" pitchFamily="2" charset="0"/>
              </a:rPr>
              <a:t>Em bú sữa mẹ hoàn toàn trong 6 tháng đầu. Sau 6 tháng, mẹ cho em ăn dặm với cháo xay nhuyễn, em ăn ít, không muốn ăn. Sau 7 tháng, em bú lại sữa mẹ hoàn toàn. Sau 12 tháng, em được mẹ cho ăn dặm lại cháo nhuyễn (cháo với tôm, bí đỏ,..)</a:t>
            </a:r>
            <a:r>
              <a:rPr lang="en-US" b="0" i="0" dirty="0">
                <a:solidFill>
                  <a:srgbClr val="4C3D35"/>
                </a:solidFill>
                <a:effectLst/>
                <a:latin typeface="Nunito" pitchFamily="2" charset="0"/>
                <a:ea typeface="Nunito" pitchFamily="2" charset="0"/>
                <a:cs typeface="Nunito" pitchFamily="2" charset="0"/>
              </a:rPr>
              <a:t>.</a:t>
            </a:r>
            <a:r>
              <a:rPr lang="vi-VN" b="0" i="0" dirty="0">
                <a:solidFill>
                  <a:srgbClr val="4C3D35"/>
                </a:solidFill>
                <a:effectLst/>
                <a:latin typeface="Nunito" pitchFamily="2" charset="0"/>
                <a:ea typeface="Nunito" pitchFamily="2" charset="0"/>
                <a:cs typeface="Nunito" pitchFamily="2" charset="0"/>
              </a:rPr>
              <a:t> </a:t>
            </a:r>
            <a:endParaRPr lang="en-US" b="0" i="0" dirty="0">
              <a:solidFill>
                <a:srgbClr val="4C3D35"/>
              </a:solidFill>
              <a:effectLst/>
              <a:latin typeface="Nunito" pitchFamily="2" charset="0"/>
              <a:ea typeface="Nunito" pitchFamily="2" charset="0"/>
              <a:cs typeface="Nunito" pitchFamily="2" charset="0"/>
            </a:endParaRPr>
          </a:p>
          <a:p>
            <a:pPr marL="285750" marR="0" indent="-285750" algn="l" rtl="0">
              <a:lnSpc>
                <a:spcPct val="100000"/>
              </a:lnSpc>
              <a:spcBef>
                <a:spcPts val="0"/>
              </a:spcBef>
              <a:spcAft>
                <a:spcPts val="0"/>
              </a:spcAft>
              <a:buFont typeface="Courier New" panose="02070309020205020404" pitchFamily="49" charset="0"/>
              <a:buChar char="o"/>
            </a:pPr>
            <a:r>
              <a:rPr lang="en-US" dirty="0">
                <a:solidFill>
                  <a:srgbClr val="4C3D35"/>
                </a:solidFill>
                <a:latin typeface="Nunito" pitchFamily="2" charset="0"/>
                <a:ea typeface="Nunito" pitchFamily="2" charset="0"/>
                <a:cs typeface="Nunito" pitchFamily="2" charset="0"/>
              </a:rPr>
              <a:t>H</a:t>
            </a:r>
            <a:r>
              <a:rPr lang="vi-VN" b="0" i="0" dirty="0">
                <a:solidFill>
                  <a:srgbClr val="4C3D35"/>
                </a:solidFill>
                <a:effectLst/>
                <a:latin typeface="Nunito" pitchFamily="2" charset="0"/>
                <a:ea typeface="Nunito" pitchFamily="2" charset="0"/>
                <a:cs typeface="Nunito" pitchFamily="2" charset="0"/>
              </a:rPr>
              <a:t>iện mỗi ngày em ăn được 3 lần, mỗi lần 2-3 muỗng cháo, bú</a:t>
            </a:r>
            <a:r>
              <a:rPr lang="en-US" b="0" i="0" dirty="0">
                <a:solidFill>
                  <a:srgbClr val="4C3D35"/>
                </a:solidFill>
                <a:effectLst/>
                <a:latin typeface="Nunito" pitchFamily="2" charset="0"/>
                <a:ea typeface="Nunito" pitchFamily="2" charset="0"/>
                <a:cs typeface="Nunito" pitchFamily="2" charset="0"/>
              </a:rPr>
              <a:t> </a:t>
            </a:r>
            <a:r>
              <a:rPr lang="en-US" b="0" i="0" dirty="0" err="1">
                <a:solidFill>
                  <a:srgbClr val="4C3D35"/>
                </a:solidFill>
                <a:effectLst/>
                <a:latin typeface="Nunito" pitchFamily="2" charset="0"/>
                <a:ea typeface="Nunito" pitchFamily="2" charset="0"/>
                <a:cs typeface="Nunito" pitchFamily="2" charset="0"/>
              </a:rPr>
              <a:t>sữa</a:t>
            </a:r>
            <a:r>
              <a:rPr lang="en-US" b="0" i="0" dirty="0">
                <a:solidFill>
                  <a:srgbClr val="4C3D35"/>
                </a:solidFill>
                <a:effectLst/>
                <a:latin typeface="Nunito" pitchFamily="2" charset="0"/>
                <a:ea typeface="Nunito" pitchFamily="2" charset="0"/>
                <a:cs typeface="Nunito" pitchFamily="2" charset="0"/>
              </a:rPr>
              <a:t> </a:t>
            </a:r>
            <a:r>
              <a:rPr lang="vi-VN" b="0" i="0" dirty="0">
                <a:solidFill>
                  <a:srgbClr val="4C3D35"/>
                </a:solidFill>
                <a:effectLst/>
                <a:latin typeface="Nunito" pitchFamily="2" charset="0"/>
                <a:ea typeface="Nunito" pitchFamily="2" charset="0"/>
                <a:cs typeface="Nunito" pitchFamily="2" charset="0"/>
              </a:rPr>
              <a:t>công thức 1</a:t>
            </a:r>
            <a:r>
              <a:rPr lang="en-US" b="0" i="0" dirty="0">
                <a:solidFill>
                  <a:srgbClr val="4C3D35"/>
                </a:solidFill>
                <a:effectLst/>
                <a:latin typeface="Nunito" pitchFamily="2" charset="0"/>
                <a:ea typeface="Nunito" pitchFamily="2" charset="0"/>
                <a:cs typeface="Nunito" pitchFamily="2" charset="0"/>
              </a:rPr>
              <a:t> </a:t>
            </a:r>
            <a:r>
              <a:rPr lang="vi-VN" b="0" i="0" dirty="0">
                <a:solidFill>
                  <a:srgbClr val="4C3D35"/>
                </a:solidFill>
                <a:effectLst/>
                <a:latin typeface="Nunito" pitchFamily="2" charset="0"/>
                <a:ea typeface="Nunito" pitchFamily="2" charset="0"/>
                <a:cs typeface="Nunito" pitchFamily="2" charset="0"/>
              </a:rPr>
              <a:t>khoảng 2 lần, mỗi lần 30-40ml, còn lại em bú sữa mẹ.</a:t>
            </a:r>
            <a:endParaRPr lang="en-US" dirty="0">
              <a:ea typeface="Nunito" pitchFamily="2" charset="0"/>
              <a:cs typeface="Nunito" pitchFamily="2" charset="0"/>
            </a:endParaRPr>
          </a:p>
          <a:p>
            <a:pPr marL="285750" marR="0" indent="-285750" algn="l" rtl="0">
              <a:lnSpc>
                <a:spcPct val="100000"/>
              </a:lnSpc>
              <a:spcBef>
                <a:spcPts val="0"/>
              </a:spcBef>
              <a:buFont typeface="Courier New" panose="02070309020205020404" pitchFamily="49" charset="0"/>
              <a:buChar char="o"/>
            </a:pPr>
            <a:r>
              <a:rPr lang="vi-VN" b="0" i="0" dirty="0">
                <a:solidFill>
                  <a:srgbClr val="4C3D35"/>
                </a:solidFill>
                <a:effectLst/>
                <a:latin typeface="Nunito" pitchFamily="2" charset="0"/>
                <a:ea typeface="Nunito" pitchFamily="2" charset="0"/>
                <a:cs typeface="Nunito" pitchFamily="2" charset="0"/>
              </a:rPr>
              <a:t>Bú</a:t>
            </a:r>
            <a:r>
              <a:rPr lang="en-US" b="0" i="0" dirty="0">
                <a:solidFill>
                  <a:srgbClr val="4C3D35"/>
                </a:solidFill>
                <a:effectLst/>
                <a:latin typeface="Nunito" pitchFamily="2" charset="0"/>
                <a:ea typeface="Nunito" pitchFamily="2" charset="0"/>
                <a:cs typeface="Nunito" pitchFamily="2" charset="0"/>
              </a:rPr>
              <a:t> </a:t>
            </a:r>
            <a:r>
              <a:rPr lang="en-US" b="0" i="0" dirty="0" err="1">
                <a:solidFill>
                  <a:srgbClr val="4C3D35"/>
                </a:solidFill>
                <a:effectLst/>
                <a:latin typeface="Nunito" pitchFamily="2" charset="0"/>
                <a:ea typeface="Nunito" pitchFamily="2" charset="0"/>
                <a:cs typeface="Nunito" pitchFamily="2" charset="0"/>
              </a:rPr>
              <a:t>mẹ</a:t>
            </a:r>
            <a:r>
              <a:rPr lang="vi-VN" b="0" i="0" dirty="0">
                <a:solidFill>
                  <a:srgbClr val="4C3D35"/>
                </a:solidFill>
                <a:effectLst/>
                <a:latin typeface="Nunito" pitchFamily="2" charset="0"/>
                <a:ea typeface="Nunito" pitchFamily="2" charset="0"/>
                <a:cs typeface="Nunito" pitchFamily="2" charset="0"/>
              </a:rPr>
              <a:t> nhiều lần trong ngày (&gt;10 lần), </a:t>
            </a:r>
            <a:r>
              <a:rPr lang="vi-VN" b="1" i="0" dirty="0">
                <a:solidFill>
                  <a:srgbClr val="4C3D35"/>
                </a:solidFill>
                <a:effectLst/>
                <a:latin typeface="Nunito" pitchFamily="2" charset="0"/>
                <a:ea typeface="Nunito" pitchFamily="2" charset="0"/>
                <a:cs typeface="Nunito" pitchFamily="2" charset="0"/>
              </a:rPr>
              <a:t>bú chậm, </a:t>
            </a:r>
            <a:r>
              <a:rPr lang="en-US" b="1" i="0" dirty="0" err="1">
                <a:solidFill>
                  <a:srgbClr val="4C3D35"/>
                </a:solidFill>
                <a:effectLst/>
                <a:latin typeface="Nunito" pitchFamily="2" charset="0"/>
                <a:ea typeface="Nunito" pitchFamily="2" charset="0"/>
                <a:cs typeface="Nunito" pitchFamily="2" charset="0"/>
              </a:rPr>
              <a:t>bú</a:t>
            </a:r>
            <a:r>
              <a:rPr lang="en-US" b="1" i="0" dirty="0">
                <a:solidFill>
                  <a:srgbClr val="4C3D35"/>
                </a:solidFill>
                <a:effectLst/>
                <a:latin typeface="Nunito" pitchFamily="2" charset="0"/>
                <a:ea typeface="Nunito" pitchFamily="2" charset="0"/>
                <a:cs typeface="Nunito" pitchFamily="2" charset="0"/>
              </a:rPr>
              <a:t> </a:t>
            </a:r>
            <a:r>
              <a:rPr lang="en-US" b="1" i="0" dirty="0" err="1">
                <a:solidFill>
                  <a:srgbClr val="4C3D35"/>
                </a:solidFill>
                <a:effectLst/>
                <a:latin typeface="Nunito" pitchFamily="2" charset="0"/>
                <a:ea typeface="Nunito" pitchFamily="2" charset="0"/>
                <a:cs typeface="Nunito" pitchFamily="2" charset="0"/>
              </a:rPr>
              <a:t>ngắt</a:t>
            </a:r>
            <a:r>
              <a:rPr lang="en-US" b="1" i="0" dirty="0">
                <a:solidFill>
                  <a:srgbClr val="4C3D35"/>
                </a:solidFill>
                <a:effectLst/>
                <a:latin typeface="Nunito" pitchFamily="2" charset="0"/>
                <a:ea typeface="Nunito" pitchFamily="2" charset="0"/>
                <a:cs typeface="Nunito" pitchFamily="2" charset="0"/>
              </a:rPr>
              <a:t> </a:t>
            </a:r>
            <a:r>
              <a:rPr lang="en-US" b="1" i="0" dirty="0" err="1">
                <a:solidFill>
                  <a:srgbClr val="4C3D35"/>
                </a:solidFill>
                <a:effectLst/>
                <a:latin typeface="Nunito" pitchFamily="2" charset="0"/>
                <a:ea typeface="Nunito" pitchFamily="2" charset="0"/>
                <a:cs typeface="Nunito" pitchFamily="2" charset="0"/>
              </a:rPr>
              <a:t>quãng</a:t>
            </a:r>
            <a:r>
              <a:rPr lang="vi-VN" b="0" i="0" dirty="0">
                <a:solidFill>
                  <a:srgbClr val="4C3D35"/>
                </a:solidFill>
                <a:effectLst/>
                <a:latin typeface="Nunito" pitchFamily="2" charset="0"/>
                <a:ea typeface="Nunito" pitchFamily="2" charset="0"/>
                <a:cs typeface="Nunito" pitchFamily="2" charset="0"/>
              </a:rPr>
              <a:t>, nghỉ bú khi em mệt. Sau bú em nằm trong lòng mẹ nghỉ khoảng 5 phút rồi mẹ đặt em xuống giường chơi.</a:t>
            </a:r>
            <a:endParaRPr lang="en-US" dirty="0">
              <a:effectLst/>
            </a:endParaRPr>
          </a:p>
          <a:p>
            <a:pPr marL="0" marR="0" indent="0" algn="l" rtl="0">
              <a:lnSpc>
                <a:spcPct val="102000"/>
              </a:lnSpc>
              <a:spcBef>
                <a:spcPts val="0"/>
              </a:spcBef>
              <a:spcAft>
                <a:spcPts val="600"/>
              </a:spcAft>
              <a:buNone/>
            </a:pPr>
            <a:r>
              <a:rPr lang="vi-VN" b="1" i="0" dirty="0">
                <a:solidFill>
                  <a:srgbClr val="4C3D35"/>
                </a:solidFill>
                <a:effectLst/>
                <a:latin typeface="Nunito" pitchFamily="2" charset="0"/>
                <a:ea typeface="Nunito" pitchFamily="2" charset="0"/>
                <a:cs typeface="Nunito" pitchFamily="2" charset="0"/>
              </a:rPr>
              <a:t>6.</a:t>
            </a:r>
            <a:r>
              <a:rPr lang="en-US" b="1" i="0" dirty="0">
                <a:solidFill>
                  <a:srgbClr val="4C3D35"/>
                </a:solidFill>
                <a:effectLst/>
                <a:latin typeface="Nunito" pitchFamily="2" charset="0"/>
                <a:ea typeface="Nunito" pitchFamily="2" charset="0"/>
                <a:cs typeface="Nunito" pitchFamily="2" charset="0"/>
              </a:rPr>
              <a:t> T</a:t>
            </a:r>
            <a:r>
              <a:rPr lang="vi-VN" b="1" i="0" dirty="0">
                <a:solidFill>
                  <a:srgbClr val="4C3D35"/>
                </a:solidFill>
                <a:effectLst/>
                <a:latin typeface="Nunito" pitchFamily="2" charset="0"/>
                <a:ea typeface="Nunito" pitchFamily="2" charset="0"/>
                <a:cs typeface="Nunito" pitchFamily="2" charset="0"/>
              </a:rPr>
              <a:t>iêm ngừa </a:t>
            </a:r>
            <a:r>
              <a:rPr lang="vi-VN" b="0" i="0" dirty="0">
                <a:solidFill>
                  <a:srgbClr val="4C3D35"/>
                </a:solidFill>
                <a:effectLst/>
                <a:latin typeface="Nunito" pitchFamily="2" charset="0"/>
                <a:ea typeface="Nunito" pitchFamily="2" charset="0"/>
                <a:cs typeface="Nunito" pitchFamily="2" charset="0"/>
              </a:rPr>
              <a:t>: Tiêm 1 mũi Lao, sẹo lao</a:t>
            </a:r>
            <a:r>
              <a:rPr lang="en-US" b="0" i="0" dirty="0">
                <a:solidFill>
                  <a:srgbClr val="4C3D35"/>
                </a:solidFill>
                <a:effectLst/>
                <a:latin typeface="Nunito" pitchFamily="2" charset="0"/>
                <a:ea typeface="Nunito" pitchFamily="2" charset="0"/>
                <a:cs typeface="Nunito" pitchFamily="2" charset="0"/>
              </a:rPr>
              <a:t> </a:t>
            </a:r>
            <a:r>
              <a:rPr lang="en-US" b="0" i="0" dirty="0" err="1">
                <a:solidFill>
                  <a:srgbClr val="4C3D35"/>
                </a:solidFill>
                <a:effectLst/>
                <a:latin typeface="Nunito" pitchFamily="2" charset="0"/>
                <a:ea typeface="Nunito" pitchFamily="2" charset="0"/>
                <a:cs typeface="Nunito" pitchFamily="2" charset="0"/>
              </a:rPr>
              <a:t>lành</a:t>
            </a:r>
            <a:r>
              <a:rPr lang="en-US" b="0" i="0" dirty="0">
                <a:solidFill>
                  <a:srgbClr val="4C3D35"/>
                </a:solidFill>
                <a:effectLst/>
                <a:latin typeface="Nunito" pitchFamily="2" charset="0"/>
                <a:ea typeface="Nunito" pitchFamily="2" charset="0"/>
                <a:cs typeface="Nunito" pitchFamily="2" charset="0"/>
              </a:rPr>
              <a:t> </a:t>
            </a:r>
            <a:r>
              <a:rPr lang="en-US" b="0" i="0" dirty="0" err="1">
                <a:solidFill>
                  <a:srgbClr val="4C3D35"/>
                </a:solidFill>
                <a:effectLst/>
                <a:latin typeface="Nunito" pitchFamily="2" charset="0"/>
                <a:ea typeface="Nunito" pitchFamily="2" charset="0"/>
                <a:cs typeface="Nunito" pitchFamily="2" charset="0"/>
              </a:rPr>
              <a:t>tốt</a:t>
            </a:r>
            <a:r>
              <a:rPr lang="vi-VN" b="0" i="0" dirty="0">
                <a:solidFill>
                  <a:srgbClr val="4C3D35"/>
                </a:solidFill>
                <a:effectLst/>
                <a:latin typeface="Nunito" pitchFamily="2" charset="0"/>
                <a:ea typeface="Nunito" pitchFamily="2" charset="0"/>
                <a:cs typeface="Nunito" pitchFamily="2" charset="0"/>
              </a:rPr>
              <a:t>. 1mũi VGSVB. Đã chích 4 mũi 5 trong 1, 2 mũi Sởi-quai bị-rubella</a:t>
            </a:r>
            <a:endParaRPr lang="en-US" dirty="0">
              <a:effectLst/>
            </a:endParaRPr>
          </a:p>
          <a:p>
            <a:pPr marL="0" marR="0" indent="0" algn="l" rtl="0">
              <a:lnSpc>
                <a:spcPct val="102000"/>
              </a:lnSpc>
              <a:spcBef>
                <a:spcPts val="0"/>
              </a:spcBef>
              <a:spcAft>
                <a:spcPts val="600"/>
              </a:spcAft>
              <a:buNone/>
            </a:pPr>
            <a:r>
              <a:rPr lang="vi-VN" b="1" i="0" dirty="0">
                <a:solidFill>
                  <a:srgbClr val="4C3D35"/>
                </a:solidFill>
                <a:effectLst/>
                <a:latin typeface="Nunito" pitchFamily="2" charset="0"/>
                <a:ea typeface="Nunito" pitchFamily="2" charset="0"/>
                <a:cs typeface="Nunito" pitchFamily="2" charset="0"/>
              </a:rPr>
              <a:t>7</a:t>
            </a:r>
            <a:r>
              <a:rPr lang="en-US" b="1" i="0" dirty="0">
                <a:solidFill>
                  <a:srgbClr val="4C3D35"/>
                </a:solidFill>
                <a:effectLst/>
                <a:latin typeface="Nunito" pitchFamily="2" charset="0"/>
                <a:ea typeface="Nunito" pitchFamily="2" charset="0"/>
                <a:cs typeface="Nunito" pitchFamily="2" charset="0"/>
              </a:rPr>
              <a:t>. G</a:t>
            </a:r>
            <a:r>
              <a:rPr lang="vi-VN" b="1" i="0" dirty="0">
                <a:solidFill>
                  <a:srgbClr val="4C3D35"/>
                </a:solidFill>
                <a:effectLst/>
                <a:latin typeface="Nunito" pitchFamily="2" charset="0"/>
                <a:ea typeface="Nunito" pitchFamily="2" charset="0"/>
                <a:cs typeface="Nunito" pitchFamily="2" charset="0"/>
              </a:rPr>
              <a:t>ia đình </a:t>
            </a:r>
            <a:r>
              <a:rPr lang="vi-VN" b="0" i="0" dirty="0">
                <a:solidFill>
                  <a:srgbClr val="4C3D35"/>
                </a:solidFill>
                <a:effectLst/>
                <a:latin typeface="Nunito" pitchFamily="2" charset="0"/>
                <a:ea typeface="Nunito" pitchFamily="2" charset="0"/>
                <a:cs typeface="Nunito" pitchFamily="2" charset="0"/>
              </a:rPr>
              <a:t>: không ai bị bệnh tim bẩm sinh , không nghi nhận bệnh lý truyền nhiễm</a:t>
            </a:r>
            <a:endParaRPr lang="en-US" dirty="0">
              <a:effectLst/>
            </a:endParaRPr>
          </a:p>
          <a:p>
            <a:pPr marL="0" marR="0" indent="0" algn="l" rtl="0">
              <a:lnSpc>
                <a:spcPct val="102000"/>
              </a:lnSpc>
              <a:spcBef>
                <a:spcPts val="0"/>
              </a:spcBef>
              <a:spcAft>
                <a:spcPts val="600"/>
              </a:spcAft>
              <a:buNone/>
            </a:pPr>
            <a:r>
              <a:rPr lang="vi-VN" b="1" i="0" dirty="0">
                <a:solidFill>
                  <a:srgbClr val="4C3D35"/>
                </a:solidFill>
                <a:effectLst/>
                <a:latin typeface="Nunito" pitchFamily="2" charset="0"/>
                <a:ea typeface="Nunito" pitchFamily="2" charset="0"/>
                <a:cs typeface="Nunito" pitchFamily="2" charset="0"/>
              </a:rPr>
              <a:t>8.</a:t>
            </a:r>
            <a:r>
              <a:rPr lang="en-US" b="1" i="0" dirty="0">
                <a:solidFill>
                  <a:srgbClr val="4C3D35"/>
                </a:solidFill>
                <a:effectLst/>
                <a:latin typeface="Nunito" pitchFamily="2" charset="0"/>
                <a:ea typeface="Nunito" pitchFamily="2" charset="0"/>
                <a:cs typeface="Nunito" pitchFamily="2" charset="0"/>
              </a:rPr>
              <a:t> </a:t>
            </a:r>
            <a:r>
              <a:rPr lang="vi-VN" b="1" i="0" dirty="0">
                <a:solidFill>
                  <a:srgbClr val="4C3D35"/>
                </a:solidFill>
                <a:effectLst/>
                <a:latin typeface="Nunito" pitchFamily="2" charset="0"/>
                <a:ea typeface="Nunito" pitchFamily="2" charset="0"/>
                <a:cs typeface="Nunito" pitchFamily="2" charset="0"/>
              </a:rPr>
              <a:t>Kinh tế</a:t>
            </a:r>
            <a:r>
              <a:rPr lang="vi-VN" b="0" i="0" dirty="0">
                <a:solidFill>
                  <a:srgbClr val="4C3D35"/>
                </a:solidFill>
                <a:effectLst/>
                <a:latin typeface="Nunito" pitchFamily="2" charset="0"/>
                <a:ea typeface="Nunito" pitchFamily="2" charset="0"/>
                <a:cs typeface="Nunito" pitchFamily="2" charset="0"/>
              </a:rPr>
              <a:t>: khó khăn</a:t>
            </a:r>
            <a:endParaRPr lang="en-US" dirty="0">
              <a:effectLst/>
            </a:endParaRPr>
          </a:p>
          <a:p>
            <a:pPr marL="0" indent="0">
              <a:spcBef>
                <a:spcPts val="0"/>
              </a:spcBef>
              <a:spcAft>
                <a:spcPts val="600"/>
              </a:spcAft>
              <a:buNone/>
            </a:pPr>
            <a:endParaRPr lang="vi-VN" dirty="0"/>
          </a:p>
          <a:p>
            <a:pPr marL="285750" indent="-285750">
              <a:spcBef>
                <a:spcPts val="0"/>
              </a:spcBef>
              <a:spcAft>
                <a:spcPts val="600"/>
              </a:spcAft>
            </a:pPr>
            <a:endParaRPr lang="en-US" dirty="0"/>
          </a:p>
          <a:p>
            <a:pPr marL="285750" lvl="0" indent="-285750" algn="l" rtl="0">
              <a:spcBef>
                <a:spcPts val="0"/>
              </a:spcBef>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982206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0"/>
          <p:cNvSpPr/>
          <p:nvPr/>
        </p:nvSpPr>
        <p:spPr>
          <a:xfrm flipH="1">
            <a:off x="713213" y="4542125"/>
            <a:ext cx="3440400" cy="16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0"/>
          <p:cNvSpPr txBox="1">
            <a:spLocks noGrp="1"/>
          </p:cNvSpPr>
          <p:nvPr>
            <p:ph type="title"/>
          </p:nvPr>
        </p:nvSpPr>
        <p:spPr>
          <a:xfrm>
            <a:off x="5564984" y="1364458"/>
            <a:ext cx="2085975" cy="1102244"/>
          </a:xfrm>
          <a:prstGeom prst="rect">
            <a:avLst/>
          </a:prstGeom>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A16DBC"/>
              </a:buClr>
              <a:buSzPts val="6000"/>
              <a:buFont typeface="Titan One"/>
              <a:buNone/>
              <a:tabLst/>
              <a:defRPr/>
            </a:pPr>
            <a:r>
              <a:rPr kumimoji="0" lang="en" sz="7800" b="0" i="0" u="none" strike="noStrike" kern="0" cap="none" spc="0" normalizeH="0" baseline="0" noProof="0">
                <a:ln>
                  <a:noFill/>
                </a:ln>
                <a:solidFill>
                  <a:srgbClr val="E06DA2"/>
                </a:solidFill>
                <a:effectLst/>
                <a:uLnTx/>
                <a:uFillTx/>
                <a:latin typeface="iCiel Cadena" panose="02000503000000020004" pitchFamily="50" charset="0"/>
                <a:sym typeface="Titan One"/>
              </a:rPr>
              <a:t>02.</a:t>
            </a:r>
          </a:p>
        </p:txBody>
      </p:sp>
      <p:sp>
        <p:nvSpPr>
          <p:cNvPr id="247" name="Google Shape;247;p40"/>
          <p:cNvSpPr txBox="1">
            <a:spLocks noGrp="1"/>
          </p:cNvSpPr>
          <p:nvPr>
            <p:ph type="body" idx="1"/>
          </p:nvPr>
        </p:nvSpPr>
        <p:spPr>
          <a:xfrm>
            <a:off x="5564984" y="2145227"/>
            <a:ext cx="2321719" cy="1019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en" sz="5800" b="0" i="0" u="none" strike="noStrike" kern="0" cap="none" spc="0" normalizeH="0" baseline="0" noProof="0">
                <a:ln>
                  <a:noFill/>
                </a:ln>
                <a:solidFill>
                  <a:srgbClr val="A16DBC"/>
                </a:solidFill>
                <a:effectLst/>
                <a:uLnTx/>
                <a:uFillTx/>
                <a:latin typeface="iCiel Cadena" panose="02000503000000020004" pitchFamily="50" charset="0"/>
                <a:sym typeface="Titan One"/>
              </a:rPr>
              <a:t>Khám</a:t>
            </a:r>
            <a:r>
              <a:rPr kumimoji="0" lang="vi-VN" sz="5800" b="0" i="0" u="none" strike="noStrike" kern="0" cap="none" spc="0" normalizeH="0" baseline="0" noProof="0">
                <a:ln>
                  <a:noFill/>
                </a:ln>
                <a:solidFill>
                  <a:srgbClr val="A16DBC"/>
                </a:solidFill>
                <a:effectLst/>
                <a:uLnTx/>
                <a:uFillTx/>
                <a:latin typeface="iCiel Cadena" panose="02000503000000020004" pitchFamily="50" charset="0"/>
                <a:sym typeface="Titan One"/>
              </a:rPr>
              <a:t> </a:t>
            </a:r>
            <a:endParaRPr lang="en-US"/>
          </a:p>
        </p:txBody>
      </p:sp>
      <p:pic>
        <p:nvPicPr>
          <p:cNvPr id="248" name="Google Shape;248;p40"/>
          <p:cNvPicPr preferRelativeResize="0"/>
          <p:nvPr/>
        </p:nvPicPr>
        <p:blipFill>
          <a:blip r:embed="rId3">
            <a:alphaModFix/>
          </a:blip>
          <a:stretch>
            <a:fillRect/>
          </a:stretch>
        </p:blipFill>
        <p:spPr>
          <a:xfrm>
            <a:off x="713225" y="1238125"/>
            <a:ext cx="3258540" cy="3370450"/>
          </a:xfrm>
          <a:prstGeom prst="rect">
            <a:avLst/>
          </a:prstGeom>
          <a:noFill/>
          <a:ln>
            <a:noFill/>
          </a:ln>
        </p:spPr>
      </p:pic>
      <p:pic>
        <p:nvPicPr>
          <p:cNvPr id="249" name="Google Shape;249;p40"/>
          <p:cNvPicPr preferRelativeResize="0"/>
          <p:nvPr/>
        </p:nvPicPr>
        <p:blipFill>
          <a:blip r:embed="rId4">
            <a:alphaModFix/>
          </a:blip>
          <a:stretch>
            <a:fillRect/>
          </a:stretch>
        </p:blipFill>
        <p:spPr>
          <a:xfrm flipH="1">
            <a:off x="1272337" y="-2"/>
            <a:ext cx="2322176" cy="642900"/>
          </a:xfrm>
          <a:prstGeom prst="rect">
            <a:avLst/>
          </a:prstGeom>
          <a:noFill/>
          <a:ln>
            <a:noFill/>
          </a:ln>
        </p:spPr>
      </p:pic>
      <p:sp>
        <p:nvSpPr>
          <p:cNvPr id="8" name="Google Shape;400;p48">
            <a:extLst>
              <a:ext uri="{FF2B5EF4-FFF2-40B4-BE49-F238E27FC236}">
                <a16:creationId xmlns:a16="http://schemas.microsoft.com/office/drawing/2014/main" id="{B923A040-7317-BC78-0EC7-69EA1A62A138}"/>
              </a:ext>
            </a:extLst>
          </p:cNvPr>
          <p:cNvSpPr/>
          <p:nvPr/>
        </p:nvSpPr>
        <p:spPr>
          <a:xfrm>
            <a:off x="5422106" y="3009163"/>
            <a:ext cx="2280006" cy="384600"/>
          </a:xfrm>
          <a:prstGeom prst="roundRect">
            <a:avLst>
              <a:gd name="adj" fmla="val 26301"/>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mn-lt"/>
              </a:rPr>
              <a:t>7h, </a:t>
            </a:r>
            <a:r>
              <a:rPr lang="en-US" err="1">
                <a:latin typeface="+mn-lt"/>
              </a:rPr>
              <a:t>ngày</a:t>
            </a:r>
            <a:r>
              <a:rPr lang="en-US">
                <a:latin typeface="+mn-lt"/>
              </a:rPr>
              <a:t> 11/11/2022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0"/>
          <p:cNvSpPr/>
          <p:nvPr/>
        </p:nvSpPr>
        <p:spPr>
          <a:xfrm flipH="1">
            <a:off x="-44035" y="4542125"/>
            <a:ext cx="3440400" cy="16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0"/>
          <p:cNvSpPr txBox="1">
            <a:spLocks noGrp="1"/>
          </p:cNvSpPr>
          <p:nvPr>
            <p:ph type="title"/>
          </p:nvPr>
        </p:nvSpPr>
        <p:spPr>
          <a:xfrm>
            <a:off x="3643314" y="314324"/>
            <a:ext cx="3858900" cy="605681"/>
          </a:xfrm>
          <a:prstGeom prst="rect">
            <a:avLst/>
          </a:prstGeom>
        </p:spPr>
        <p:txBody>
          <a:bodyPr spcFirstLastPara="1" wrap="square" lIns="91425" tIns="91425" rIns="91425" bIns="91425" anchor="b" anchorCtr="0">
            <a:noAutofit/>
          </a:bodyPr>
          <a:lstStyle/>
          <a:p>
            <a:r>
              <a:rPr lang="en">
                <a:latin typeface="iCiel Cadena"/>
              </a:rPr>
              <a:t>1. Tổng trạng</a:t>
            </a:r>
            <a:endParaRPr lang="en"/>
          </a:p>
        </p:txBody>
      </p:sp>
      <p:sp>
        <p:nvSpPr>
          <p:cNvPr id="247" name="Google Shape;247;p40"/>
          <p:cNvSpPr txBox="1">
            <a:spLocks noGrp="1"/>
          </p:cNvSpPr>
          <p:nvPr>
            <p:ph type="body" idx="1"/>
          </p:nvPr>
        </p:nvSpPr>
        <p:spPr>
          <a:xfrm>
            <a:off x="3671888" y="887931"/>
            <a:ext cx="5150643" cy="39841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Em</a:t>
            </a:r>
            <a:r>
              <a:rPr lang="en-US"/>
              <a:t> t</a:t>
            </a:r>
            <a:r>
              <a:rPr lang="vi-VN" err="1"/>
              <a:t>ỉnh</a:t>
            </a:r>
            <a:r>
              <a:rPr lang="en-US"/>
              <a:t>, </a:t>
            </a:r>
            <a:r>
              <a:rPr lang="en-US" err="1"/>
              <a:t>quấy</a:t>
            </a:r>
            <a:r>
              <a:rPr lang="en-US"/>
              <a:t> </a:t>
            </a:r>
            <a:r>
              <a:rPr lang="en-US" err="1"/>
              <a:t>nhiều</a:t>
            </a:r>
            <a:endParaRPr lang="vi-VN"/>
          </a:p>
          <a:p>
            <a:pPr marL="0" lvl="0" indent="0" algn="l" rtl="0">
              <a:spcBef>
                <a:spcPts val="0"/>
              </a:spcBef>
              <a:spcAft>
                <a:spcPts val="0"/>
              </a:spcAft>
              <a:buNone/>
            </a:pPr>
            <a:r>
              <a:rPr lang="vi-VN"/>
              <a:t>Môi </a:t>
            </a:r>
            <a:r>
              <a:rPr lang="vi-VN" err="1"/>
              <a:t>hồng</a:t>
            </a:r>
            <a:r>
              <a:rPr lang="vi-VN"/>
              <a:t> </a:t>
            </a:r>
            <a:r>
              <a:rPr lang="vi-VN" err="1"/>
              <a:t>tím</a:t>
            </a:r>
            <a:r>
              <a:rPr lang="vi-VN"/>
              <a:t>/</a:t>
            </a:r>
            <a:r>
              <a:rPr lang="vi-VN" err="1"/>
              <a:t>oxy</a:t>
            </a:r>
            <a:r>
              <a:rPr lang="vi-VN"/>
              <a:t> </a:t>
            </a:r>
            <a:r>
              <a:rPr lang="vi-VN" err="1"/>
              <a:t>canula</a:t>
            </a:r>
            <a:r>
              <a:rPr lang="vi-VN"/>
              <a:t> 2l/p</a:t>
            </a:r>
          </a:p>
          <a:p>
            <a:pPr marL="0" lvl="0" indent="0" algn="l" rtl="0">
              <a:spcBef>
                <a:spcPts val="0"/>
              </a:spcBef>
              <a:spcAft>
                <a:spcPts val="0"/>
              </a:spcAft>
              <a:buNone/>
            </a:pPr>
            <a:r>
              <a:rPr lang="en-US"/>
              <a:t>S</a:t>
            </a:r>
            <a:r>
              <a:rPr lang="vi-VN"/>
              <a:t>inh </a:t>
            </a:r>
            <a:r>
              <a:rPr lang="vi-VN" err="1"/>
              <a:t>hiệu</a:t>
            </a:r>
            <a:r>
              <a:rPr lang="vi-VN"/>
              <a:t>: </a:t>
            </a:r>
          </a:p>
          <a:p>
            <a:pPr marL="285750" indent="-285750"/>
            <a:r>
              <a:rPr lang="vi-VN" err="1"/>
              <a:t>Mạch</a:t>
            </a:r>
            <a:r>
              <a:rPr lang="vi-VN"/>
              <a:t> 130 l/p</a:t>
            </a:r>
          </a:p>
          <a:p>
            <a:pPr marL="285750" indent="-285750"/>
            <a:r>
              <a:rPr lang="vi-VN" err="1"/>
              <a:t>Thở</a:t>
            </a:r>
            <a:r>
              <a:rPr lang="vi-VN"/>
              <a:t> </a:t>
            </a:r>
            <a:r>
              <a:rPr lang="en-US"/>
              <a:t>44l</a:t>
            </a:r>
            <a:r>
              <a:rPr lang="vi-VN"/>
              <a:t>/p</a:t>
            </a:r>
          </a:p>
          <a:p>
            <a:pPr marL="285750" indent="-285750"/>
            <a:r>
              <a:rPr lang="vi-VN" err="1"/>
              <a:t>Nhiệt</a:t>
            </a:r>
            <a:r>
              <a:rPr lang="vi-VN"/>
              <a:t> </a:t>
            </a:r>
            <a:r>
              <a:rPr lang="vi-VN" err="1"/>
              <a:t>độ</a:t>
            </a:r>
            <a:r>
              <a:rPr lang="vi-VN"/>
              <a:t> 38oC</a:t>
            </a:r>
          </a:p>
          <a:p>
            <a:pPr marL="285750" indent="-285750"/>
            <a:r>
              <a:rPr lang="vi-VN"/>
              <a:t>SpO2 78%/</a:t>
            </a:r>
            <a:r>
              <a:rPr lang="vi-VN" err="1"/>
              <a:t>oxy</a:t>
            </a:r>
            <a:r>
              <a:rPr lang="vi-VN"/>
              <a:t> </a:t>
            </a:r>
            <a:r>
              <a:rPr lang="vi-VN" err="1"/>
              <a:t>canula</a:t>
            </a:r>
            <a:r>
              <a:rPr lang="vi-VN"/>
              <a:t> 2l/p</a:t>
            </a:r>
          </a:p>
          <a:p>
            <a:pPr marL="0" lvl="0" indent="0" algn="l" rtl="0">
              <a:spcBef>
                <a:spcPts val="0"/>
              </a:spcBef>
              <a:spcAft>
                <a:spcPts val="0"/>
              </a:spcAft>
              <a:buNone/>
            </a:pPr>
            <a:r>
              <a:rPr lang="vi-VN"/>
              <a:t>CN : 7,3 </a:t>
            </a:r>
            <a:r>
              <a:rPr lang="vi-VN" err="1"/>
              <a:t>kg</a:t>
            </a:r>
            <a:r>
              <a:rPr lang="vi-VN"/>
              <a:t> =&gt; CN/</a:t>
            </a:r>
            <a:r>
              <a:rPr lang="vi-VN" err="1"/>
              <a:t>tuổi</a:t>
            </a:r>
            <a:r>
              <a:rPr lang="vi-VN"/>
              <a:t> = -2,92 SD</a:t>
            </a:r>
          </a:p>
          <a:p>
            <a:pPr marL="0" lvl="0" indent="0" algn="l" rtl="0">
              <a:spcBef>
                <a:spcPts val="0"/>
              </a:spcBef>
              <a:spcAft>
                <a:spcPts val="0"/>
              </a:spcAft>
              <a:buNone/>
            </a:pPr>
            <a:r>
              <a:rPr lang="vi-VN"/>
              <a:t>CC : 73 </a:t>
            </a:r>
            <a:r>
              <a:rPr lang="vi-VN" err="1"/>
              <a:t>cm</a:t>
            </a:r>
            <a:r>
              <a:rPr lang="vi-VN"/>
              <a:t> =&gt; CC/ </a:t>
            </a:r>
            <a:r>
              <a:rPr lang="vi-VN" err="1"/>
              <a:t>tuổi</a:t>
            </a:r>
            <a:r>
              <a:rPr lang="vi-VN"/>
              <a:t> = -2,01 SD</a:t>
            </a:r>
          </a:p>
          <a:p>
            <a:pPr marL="0" lvl="0" indent="0" algn="l" rtl="0">
              <a:spcBef>
                <a:spcPts val="0"/>
              </a:spcBef>
              <a:spcAft>
                <a:spcPts val="0"/>
              </a:spcAft>
              <a:buNone/>
            </a:pPr>
            <a:r>
              <a:rPr lang="vi-VN"/>
              <a:t>CN/CC = - 3,31 SD &lt;-3</a:t>
            </a:r>
          </a:p>
          <a:p>
            <a:pPr marL="285750" lvl="0" indent="-285750" algn="l" rtl="0">
              <a:spcBef>
                <a:spcPts val="0"/>
              </a:spcBef>
              <a:spcAft>
                <a:spcPts val="0"/>
              </a:spcAft>
              <a:buFont typeface="Symbol" panose="05050102010706020507" pitchFamily="18" charset="2"/>
              <a:buChar char="Þ"/>
            </a:pPr>
            <a:r>
              <a:rPr lang="vi-VN" err="1"/>
              <a:t>Bé</a:t>
            </a:r>
            <a:r>
              <a:rPr lang="vi-VN"/>
              <a:t> </a:t>
            </a:r>
            <a:r>
              <a:rPr lang="vi-VN" err="1"/>
              <a:t>bị</a:t>
            </a:r>
            <a:r>
              <a:rPr lang="vi-VN"/>
              <a:t> suy dinh </a:t>
            </a:r>
            <a:r>
              <a:rPr lang="vi-VN" err="1"/>
              <a:t>dưỡng</a:t>
            </a:r>
            <a:r>
              <a:rPr lang="vi-VN"/>
              <a:t> </a:t>
            </a:r>
            <a:r>
              <a:rPr lang="en-US" err="1"/>
              <a:t>cấp</a:t>
            </a:r>
            <a:r>
              <a:rPr lang="en-US"/>
              <a:t> </a:t>
            </a:r>
            <a:r>
              <a:rPr lang="vi-VN" err="1"/>
              <a:t>nặng</a:t>
            </a:r>
            <a:r>
              <a:rPr lang="en-US"/>
              <a:t>, </a:t>
            </a:r>
            <a:r>
              <a:rPr lang="vi-VN"/>
              <a:t>suy dinh </a:t>
            </a:r>
            <a:r>
              <a:rPr lang="vi-VN" err="1"/>
              <a:t>dưỡng</a:t>
            </a:r>
            <a:r>
              <a:rPr lang="vi-VN"/>
              <a:t> </a:t>
            </a:r>
            <a:r>
              <a:rPr lang="vi-VN" err="1"/>
              <a:t>mạn</a:t>
            </a:r>
            <a:r>
              <a:rPr lang="vi-VN"/>
              <a:t> trung binh</a:t>
            </a:r>
            <a:endParaRPr lang="en-US"/>
          </a:p>
          <a:p>
            <a:pPr marL="0" indent="0">
              <a:spcAft>
                <a:spcPts val="0"/>
              </a:spcAft>
              <a:buNone/>
            </a:pPr>
            <a:r>
              <a:rPr lang="vi-VN"/>
              <a:t>Chi </a:t>
            </a:r>
            <a:r>
              <a:rPr lang="vi-VN" err="1"/>
              <a:t>ẩm</a:t>
            </a:r>
            <a:r>
              <a:rPr lang="vi-VN"/>
              <a:t>, </a:t>
            </a:r>
            <a:r>
              <a:rPr lang="vi-VN" err="1"/>
              <a:t>mạch</a:t>
            </a:r>
            <a:r>
              <a:rPr lang="vi-VN"/>
              <a:t> </a:t>
            </a:r>
            <a:r>
              <a:rPr lang="vi-VN" err="1"/>
              <a:t>bắt</a:t>
            </a:r>
            <a:r>
              <a:rPr lang="vi-VN"/>
              <a:t> </a:t>
            </a:r>
            <a:r>
              <a:rPr lang="vi-VN" err="1"/>
              <a:t>rõ</a:t>
            </a:r>
            <a:r>
              <a:rPr lang="vi-VN"/>
              <a:t>, </a:t>
            </a:r>
            <a:r>
              <a:rPr lang="en-US"/>
              <a:t>CR</a:t>
            </a:r>
            <a:r>
              <a:rPr lang="vi-VN"/>
              <a:t>T&lt;2s</a:t>
            </a:r>
          </a:p>
          <a:p>
            <a:pPr marL="0" indent="0">
              <a:spcAft>
                <a:spcPts val="0"/>
              </a:spcAft>
              <a:buNone/>
            </a:pPr>
            <a:r>
              <a:rPr lang="vi-VN"/>
              <a:t>Không </a:t>
            </a:r>
            <a:r>
              <a:rPr lang="vi-VN" err="1"/>
              <a:t>tím</a:t>
            </a:r>
            <a:r>
              <a:rPr lang="vi-VN"/>
              <a:t> </a:t>
            </a:r>
            <a:r>
              <a:rPr lang="vi-VN" err="1"/>
              <a:t>đầu</a:t>
            </a:r>
            <a:r>
              <a:rPr lang="vi-VN"/>
              <a:t> chi, không </a:t>
            </a:r>
            <a:r>
              <a:rPr lang="vi-VN" err="1"/>
              <a:t>ngón</a:t>
            </a:r>
            <a:r>
              <a:rPr lang="vi-VN"/>
              <a:t> tay </a:t>
            </a:r>
            <a:r>
              <a:rPr lang="vi-VN" err="1"/>
              <a:t>dùi</a:t>
            </a:r>
            <a:r>
              <a:rPr lang="vi-VN"/>
              <a:t> </a:t>
            </a:r>
            <a:r>
              <a:rPr lang="vi-VN" err="1"/>
              <a:t>trống</a:t>
            </a:r>
            <a:endParaRPr lang="vi-VN"/>
          </a:p>
          <a:p>
            <a:pPr marL="0" indent="0">
              <a:spcAft>
                <a:spcPts val="0"/>
              </a:spcAft>
              <a:buNone/>
            </a:pPr>
            <a:r>
              <a:rPr lang="vi-VN"/>
              <a:t>Không ban da, không </a:t>
            </a:r>
            <a:r>
              <a:rPr lang="vi-VN" err="1"/>
              <a:t>dấu</a:t>
            </a:r>
            <a:r>
              <a:rPr lang="vi-VN"/>
              <a:t> </a:t>
            </a:r>
            <a:r>
              <a:rPr lang="vi-VN" err="1"/>
              <a:t>xuất</a:t>
            </a:r>
            <a:r>
              <a:rPr lang="vi-VN"/>
              <a:t> </a:t>
            </a:r>
            <a:r>
              <a:rPr lang="vi-VN" err="1"/>
              <a:t>huyết</a:t>
            </a:r>
            <a:r>
              <a:rPr lang="vi-VN"/>
              <a:t> </a:t>
            </a:r>
            <a:r>
              <a:rPr lang="vi-VN" err="1"/>
              <a:t>dưới</a:t>
            </a:r>
            <a:r>
              <a:rPr lang="vi-VN"/>
              <a:t> da</a:t>
            </a:r>
          </a:p>
          <a:p>
            <a:pPr marL="285750" lvl="0" indent="-285750" algn="l" rtl="0">
              <a:spcBef>
                <a:spcPts val="0"/>
              </a:spcBef>
              <a:spcAft>
                <a:spcPts val="0"/>
              </a:spcAft>
              <a:buFont typeface="Symbol" panose="05050102010706020507" pitchFamily="18" charset="2"/>
              <a:buChar char="Þ"/>
            </a:pPr>
            <a:endParaRPr lang="vi-VN"/>
          </a:p>
        </p:txBody>
      </p:sp>
      <p:pic>
        <p:nvPicPr>
          <p:cNvPr id="248" name="Google Shape;248;p40"/>
          <p:cNvPicPr preferRelativeResize="0"/>
          <p:nvPr/>
        </p:nvPicPr>
        <p:blipFill>
          <a:blip r:embed="rId3">
            <a:alphaModFix/>
          </a:blip>
          <a:stretch>
            <a:fillRect/>
          </a:stretch>
        </p:blipFill>
        <p:spPr>
          <a:xfrm>
            <a:off x="-8303" y="1238125"/>
            <a:ext cx="3258540" cy="3370450"/>
          </a:xfrm>
          <a:prstGeom prst="rect">
            <a:avLst/>
          </a:prstGeom>
          <a:noFill/>
          <a:ln>
            <a:noFill/>
          </a:ln>
        </p:spPr>
      </p:pic>
      <p:pic>
        <p:nvPicPr>
          <p:cNvPr id="249" name="Google Shape;249;p40"/>
          <p:cNvPicPr preferRelativeResize="0"/>
          <p:nvPr/>
        </p:nvPicPr>
        <p:blipFill>
          <a:blip r:embed="rId4">
            <a:alphaModFix/>
          </a:blip>
          <a:stretch>
            <a:fillRect/>
          </a:stretch>
        </p:blipFill>
        <p:spPr>
          <a:xfrm flipH="1">
            <a:off x="529377" y="-2"/>
            <a:ext cx="2322176" cy="642900"/>
          </a:xfrm>
          <a:prstGeom prst="rect">
            <a:avLst/>
          </a:prstGeom>
          <a:noFill/>
          <a:ln>
            <a:noFill/>
          </a:ln>
        </p:spPr>
      </p:pic>
    </p:spTree>
    <p:extLst>
      <p:ext uri="{BB962C8B-B14F-4D97-AF65-F5344CB8AC3E}">
        <p14:creationId xmlns:p14="http://schemas.microsoft.com/office/powerpoint/2010/main" val="1491063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6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2. </a:t>
            </a:r>
            <a:r>
              <a:rPr lang="en-US" err="1"/>
              <a:t>Ngực</a:t>
            </a:r>
            <a:endParaRPr/>
          </a:p>
        </p:txBody>
      </p:sp>
      <p:sp>
        <p:nvSpPr>
          <p:cNvPr id="1052" name="Google Shape;1052;p68"/>
          <p:cNvSpPr txBox="1">
            <a:spLocks noGrp="1"/>
          </p:cNvSpPr>
          <p:nvPr>
            <p:ph type="body" idx="1"/>
          </p:nvPr>
        </p:nvSpPr>
        <p:spPr>
          <a:xfrm>
            <a:off x="500063" y="1017725"/>
            <a:ext cx="8222456" cy="3591000"/>
          </a:xfrm>
          <a:prstGeom prst="rect">
            <a:avLst/>
          </a:prstGeom>
        </p:spPr>
        <p:txBody>
          <a:bodyPr spcFirstLastPara="1" wrap="square" lIns="91425" tIns="91425" rIns="91425" bIns="91425" anchor="t" anchorCtr="0">
            <a:noAutofit/>
          </a:bodyPr>
          <a:lstStyle/>
          <a:p>
            <a:pPr marL="0" lvl="0" indent="0" algn="l" rtl="0">
              <a:spcBef>
                <a:spcPts val="0"/>
              </a:spcBef>
              <a:spcAft>
                <a:spcPts val="600"/>
              </a:spcAft>
              <a:buNone/>
            </a:pPr>
            <a:r>
              <a:rPr lang="vi-VN"/>
              <a:t>Cân đối , di động đều theo nhịp thở, không sẹo mổ cũ, không tuần hoàn bàng hệ .</a:t>
            </a:r>
          </a:p>
          <a:p>
            <a:pPr marL="0" lvl="0" indent="0" algn="l" rtl="0">
              <a:spcBef>
                <a:spcPts val="0"/>
              </a:spcBef>
              <a:spcAft>
                <a:spcPts val="600"/>
              </a:spcAft>
              <a:buNone/>
            </a:pPr>
            <a:r>
              <a:rPr lang="vi-VN"/>
              <a:t>Thở co lõm ngực nhẹ</a:t>
            </a:r>
          </a:p>
          <a:p>
            <a:pPr marL="285750" lvl="0" indent="-285750" algn="l" rtl="0">
              <a:spcBef>
                <a:spcPts val="0"/>
              </a:spcBef>
              <a:spcAft>
                <a:spcPts val="600"/>
              </a:spcAft>
              <a:buFont typeface="Arial" panose="020B0604020202020204" pitchFamily="34" charset="0"/>
              <a:buChar char="•"/>
            </a:pPr>
            <a:r>
              <a:rPr lang="vi-VN"/>
              <a:t>Phổi: âm phổi thô ráp</a:t>
            </a:r>
            <a:r>
              <a:rPr lang="en-US"/>
              <a:t>, </a:t>
            </a:r>
            <a:r>
              <a:rPr lang="en-US" err="1"/>
              <a:t>không</a:t>
            </a:r>
            <a:r>
              <a:rPr lang="en-US"/>
              <a:t> rale, </a:t>
            </a:r>
            <a:r>
              <a:rPr lang="en-US" err="1"/>
              <a:t>tần</a:t>
            </a:r>
            <a:r>
              <a:rPr lang="en-US"/>
              <a:t> </a:t>
            </a:r>
            <a:r>
              <a:rPr lang="en-US" err="1"/>
              <a:t>số</a:t>
            </a:r>
            <a:r>
              <a:rPr lang="en-US"/>
              <a:t> 44l/p</a:t>
            </a:r>
          </a:p>
          <a:p>
            <a:pPr marL="285750" lvl="0" indent="-285750" algn="l" rtl="0">
              <a:spcBef>
                <a:spcPts val="0"/>
              </a:spcBef>
              <a:spcAft>
                <a:spcPts val="600"/>
              </a:spcAft>
              <a:buFont typeface="Arial" panose="020B0604020202020204" pitchFamily="34" charset="0"/>
              <a:buChar char="•"/>
            </a:pPr>
            <a:r>
              <a:rPr lang="vi-VN"/>
              <a:t>Tim</a:t>
            </a:r>
            <a:r>
              <a:rPr lang="en-US"/>
              <a:t>:</a:t>
            </a:r>
          </a:p>
          <a:p>
            <a:pPr marL="742950" lvl="1" indent="-285750">
              <a:buFont typeface="Arial" panose="020B0604020202020204" pitchFamily="34" charset="0"/>
              <a:buChar char="•"/>
            </a:pPr>
            <a:r>
              <a:rPr lang="vi-VN"/>
              <a:t>Mõm tim ở KLS V, lệch đường trung đòn trái 2cm, diện đập 2x2 cm </a:t>
            </a:r>
            <a:endParaRPr lang="en-US"/>
          </a:p>
          <a:p>
            <a:pPr marL="742950" lvl="1" indent="-285750">
              <a:buFont typeface="Arial" panose="020B0604020202020204" pitchFamily="34" charset="0"/>
              <a:buChar char="•"/>
            </a:pPr>
            <a:r>
              <a:rPr lang="vi-VN"/>
              <a:t>Không dấu nẩy trước ngực</a:t>
            </a:r>
            <a:r>
              <a:rPr lang="en-US"/>
              <a:t>,</a:t>
            </a:r>
            <a:r>
              <a:rPr lang="vi-VN"/>
              <a:t> ổ đập ở KLS II, III bờ trái xương ức</a:t>
            </a:r>
          </a:p>
          <a:p>
            <a:pPr marL="742950" lvl="1" indent="-285750">
              <a:buFont typeface="Arial" panose="020B0604020202020204" pitchFamily="34" charset="0"/>
              <a:buChar char="•"/>
            </a:pPr>
            <a:r>
              <a:rPr lang="vi-VN"/>
              <a:t>Không rung miêu</a:t>
            </a:r>
            <a:r>
              <a:rPr lang="en-US"/>
              <a:t>, </a:t>
            </a:r>
            <a:r>
              <a:rPr lang="vi-VN"/>
              <a:t>Hardzer (-)</a:t>
            </a:r>
            <a:endParaRPr lang="en-US"/>
          </a:p>
          <a:p>
            <a:pPr marL="742950" lvl="1" indent="-285750">
              <a:buFont typeface="Arial" panose="020B0604020202020204" pitchFamily="34" charset="0"/>
              <a:buChar char="•"/>
            </a:pPr>
            <a:r>
              <a:rPr lang="vi-VN"/>
              <a:t>Nhịp tim đều 105 l/phút </a:t>
            </a:r>
            <a:endParaRPr lang="en-US"/>
          </a:p>
          <a:p>
            <a:pPr marL="742950" lvl="1" indent="-285750">
              <a:buFont typeface="Arial" panose="020B0604020202020204" pitchFamily="34" charset="0"/>
              <a:buChar char="•"/>
            </a:pPr>
            <a:r>
              <a:rPr lang="vi-VN"/>
              <a:t>T1 , T2 đều rõ </a:t>
            </a:r>
          </a:p>
          <a:p>
            <a:pPr marL="742950" lvl="1" indent="-285750">
              <a:buFont typeface="Arial" panose="020B0604020202020204" pitchFamily="34" charset="0"/>
              <a:buChar char="•"/>
            </a:pPr>
            <a:r>
              <a:rPr lang="vi-VN"/>
              <a:t>Âm thổi tâm thu, cường độ 3/6, dạng phụt vùng trước tim, nghe rõ nhất ở KLS III trái, âm sắc thô ráp</a:t>
            </a:r>
            <a:endParaRPr lang="en-US"/>
          </a:p>
        </p:txBody>
      </p:sp>
    </p:spTree>
    <p:extLst>
      <p:ext uri="{BB962C8B-B14F-4D97-AF65-F5344CB8AC3E}">
        <p14:creationId xmlns:p14="http://schemas.microsoft.com/office/powerpoint/2010/main" val="4027827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2" name="Google Shape;1052;p68"/>
          <p:cNvSpPr txBox="1">
            <a:spLocks noGrp="1"/>
          </p:cNvSpPr>
          <p:nvPr>
            <p:ph type="body" idx="1"/>
          </p:nvPr>
        </p:nvSpPr>
        <p:spPr>
          <a:xfrm>
            <a:off x="460772" y="528627"/>
            <a:ext cx="8222456" cy="4179103"/>
          </a:xfrm>
          <a:prstGeom prst="rect">
            <a:avLst/>
          </a:prstGeom>
        </p:spPr>
        <p:txBody>
          <a:bodyPr spcFirstLastPara="1" wrap="square" lIns="91425" tIns="91425" rIns="91425" bIns="91425" anchor="t" anchorCtr="0">
            <a:noAutofit/>
          </a:bodyPr>
          <a:lstStyle/>
          <a:p>
            <a:pPr marL="0" lvl="0" indent="0" algn="l" rtl="0">
              <a:spcBef>
                <a:spcPts val="0"/>
              </a:spcBef>
              <a:spcAft>
                <a:spcPts val="600"/>
              </a:spcAft>
              <a:buNone/>
            </a:pPr>
            <a:r>
              <a:rPr lang="en-US" b="1">
                <a:solidFill>
                  <a:schemeClr val="accent2">
                    <a:lumMod val="75000"/>
                  </a:schemeClr>
                </a:solidFill>
              </a:rPr>
              <a:t>3. </a:t>
            </a:r>
            <a:r>
              <a:rPr lang="en-US" b="1" err="1">
                <a:solidFill>
                  <a:schemeClr val="accent2">
                    <a:lumMod val="75000"/>
                  </a:schemeClr>
                </a:solidFill>
              </a:rPr>
              <a:t>Đầu</a:t>
            </a:r>
            <a:r>
              <a:rPr lang="en-US" b="1">
                <a:solidFill>
                  <a:schemeClr val="accent2">
                    <a:lumMod val="75000"/>
                  </a:schemeClr>
                </a:solidFill>
              </a:rPr>
              <a:t> </a:t>
            </a:r>
            <a:r>
              <a:rPr lang="en-US" b="1" err="1">
                <a:solidFill>
                  <a:schemeClr val="accent2">
                    <a:lumMod val="75000"/>
                  </a:schemeClr>
                </a:solidFill>
              </a:rPr>
              <a:t>mặt</a:t>
            </a:r>
            <a:r>
              <a:rPr lang="en-US" b="1">
                <a:solidFill>
                  <a:schemeClr val="accent2">
                    <a:lumMod val="75000"/>
                  </a:schemeClr>
                </a:solidFill>
              </a:rPr>
              <a:t> </a:t>
            </a:r>
            <a:r>
              <a:rPr lang="en-US" b="1" err="1">
                <a:solidFill>
                  <a:schemeClr val="accent2">
                    <a:lumMod val="75000"/>
                  </a:schemeClr>
                </a:solidFill>
              </a:rPr>
              <a:t>cổ</a:t>
            </a:r>
            <a:endParaRPr lang="en-US" b="1">
              <a:solidFill>
                <a:schemeClr val="accent2">
                  <a:lumMod val="75000"/>
                </a:schemeClr>
              </a:solidFill>
            </a:endParaRPr>
          </a:p>
          <a:p>
            <a:pPr algn="l" rtl="0" fontAlgn="base"/>
            <a:r>
              <a:rPr lang="vi-VN" b="0" i="0" u="none" strike="noStrike">
                <a:solidFill>
                  <a:srgbClr val="000000"/>
                </a:solidFill>
                <a:effectLst/>
                <a:latin typeface="+mn-lt"/>
              </a:rPr>
              <a:t>Cân </a:t>
            </a:r>
            <a:r>
              <a:rPr lang="vi-VN" b="0" i="0" u="none" strike="noStrike" err="1">
                <a:solidFill>
                  <a:srgbClr val="000000"/>
                </a:solidFill>
                <a:effectLst/>
                <a:latin typeface="+mn-lt"/>
              </a:rPr>
              <a:t>đối</a:t>
            </a:r>
            <a:r>
              <a:rPr lang="vi-VN" b="0" i="0">
                <a:solidFill>
                  <a:srgbClr val="000000"/>
                </a:solidFill>
                <a:effectLst/>
                <a:latin typeface="+mn-lt"/>
              </a:rPr>
              <a:t>​</a:t>
            </a:r>
          </a:p>
          <a:p>
            <a:pPr algn="l" rtl="0" fontAlgn="base"/>
            <a:r>
              <a:rPr lang="en-US" b="0" i="0" u="none" strike="noStrike" err="1">
                <a:solidFill>
                  <a:srgbClr val="000000"/>
                </a:solidFill>
                <a:effectLst/>
                <a:latin typeface="+mn-lt"/>
              </a:rPr>
              <a:t>Niêm</a:t>
            </a:r>
            <a:r>
              <a:rPr lang="en-US" b="0" i="0" u="none" strike="noStrike">
                <a:solidFill>
                  <a:srgbClr val="000000"/>
                </a:solidFill>
                <a:effectLst/>
                <a:latin typeface="+mn-lt"/>
              </a:rPr>
              <a:t> </a:t>
            </a:r>
            <a:r>
              <a:rPr lang="en-US" b="0" i="0" u="none" strike="noStrike" err="1">
                <a:solidFill>
                  <a:srgbClr val="000000"/>
                </a:solidFill>
                <a:effectLst/>
                <a:latin typeface="+mn-lt"/>
              </a:rPr>
              <a:t>mạc</a:t>
            </a:r>
            <a:r>
              <a:rPr lang="en-US" b="0" i="0" u="none" strike="noStrike">
                <a:solidFill>
                  <a:srgbClr val="000000"/>
                </a:solidFill>
                <a:effectLst/>
                <a:latin typeface="+mn-lt"/>
              </a:rPr>
              <a:t> </a:t>
            </a:r>
            <a:r>
              <a:rPr lang="en-US" b="0" i="0" u="none" strike="noStrike" err="1">
                <a:solidFill>
                  <a:srgbClr val="000000"/>
                </a:solidFill>
                <a:effectLst/>
                <a:latin typeface="+mn-lt"/>
              </a:rPr>
              <a:t>mắt</a:t>
            </a:r>
            <a:r>
              <a:rPr lang="en-US" b="0" i="0" u="none" strike="noStrike">
                <a:solidFill>
                  <a:srgbClr val="000000"/>
                </a:solidFill>
                <a:effectLst/>
                <a:latin typeface="+mn-lt"/>
              </a:rPr>
              <a:t> </a:t>
            </a:r>
            <a:r>
              <a:rPr lang="vi-VN" b="0" i="0" u="none" strike="noStrike" err="1">
                <a:solidFill>
                  <a:srgbClr val="000000"/>
                </a:solidFill>
                <a:effectLst/>
                <a:latin typeface="+mn-lt"/>
              </a:rPr>
              <a:t>nhạt</a:t>
            </a:r>
            <a:r>
              <a:rPr lang="en-US" b="0" i="0">
                <a:solidFill>
                  <a:srgbClr val="000000"/>
                </a:solidFill>
                <a:effectLst/>
                <a:latin typeface="+mn-lt"/>
              </a:rPr>
              <a:t>​</a:t>
            </a:r>
          </a:p>
          <a:p>
            <a:pPr algn="l" rtl="0" fontAlgn="base"/>
            <a:r>
              <a:rPr lang="vi-VN" b="0" i="0" u="none" strike="noStrike">
                <a:solidFill>
                  <a:srgbClr val="000000"/>
                </a:solidFill>
                <a:effectLst/>
                <a:latin typeface="+mn-lt"/>
              </a:rPr>
              <a:t>Không </a:t>
            </a:r>
            <a:r>
              <a:rPr lang="vi-VN" b="0" i="0" u="none" strike="noStrike" err="1">
                <a:solidFill>
                  <a:srgbClr val="000000"/>
                </a:solidFill>
                <a:effectLst/>
                <a:latin typeface="+mn-lt"/>
              </a:rPr>
              <a:t>chảy</a:t>
            </a:r>
            <a:r>
              <a:rPr lang="vi-VN" b="0" i="0" u="none" strike="noStrike">
                <a:solidFill>
                  <a:srgbClr val="000000"/>
                </a:solidFill>
                <a:effectLst/>
                <a:latin typeface="+mn-lt"/>
              </a:rPr>
              <a:t> </a:t>
            </a:r>
            <a:r>
              <a:rPr lang="en-US" b="0" i="0" u="none" strike="noStrike" err="1">
                <a:solidFill>
                  <a:srgbClr val="000000"/>
                </a:solidFill>
                <a:effectLst/>
                <a:latin typeface="+mn-lt"/>
              </a:rPr>
              <a:t>nước</a:t>
            </a:r>
            <a:r>
              <a:rPr lang="vi-VN" b="0" i="0" u="none" strike="noStrike">
                <a:solidFill>
                  <a:srgbClr val="000000"/>
                </a:solidFill>
                <a:effectLst/>
                <a:latin typeface="+mn-lt"/>
              </a:rPr>
              <a:t> </a:t>
            </a:r>
            <a:r>
              <a:rPr lang="vi-VN" b="0" i="0" u="none" strike="noStrike" err="1">
                <a:solidFill>
                  <a:srgbClr val="000000"/>
                </a:solidFill>
                <a:effectLst/>
                <a:latin typeface="+mn-lt"/>
              </a:rPr>
              <a:t>mũi</a:t>
            </a:r>
            <a:r>
              <a:rPr lang="vi-VN" b="0" i="0" u="none" strike="noStrike">
                <a:solidFill>
                  <a:srgbClr val="000000"/>
                </a:solidFill>
                <a:effectLst/>
                <a:latin typeface="+mn-lt"/>
              </a:rPr>
              <a:t>, </a:t>
            </a:r>
            <a:r>
              <a:rPr lang="vi-VN" b="0" i="0" u="none" strike="noStrike" err="1">
                <a:solidFill>
                  <a:srgbClr val="000000"/>
                </a:solidFill>
                <a:effectLst/>
                <a:latin typeface="+mn-lt"/>
              </a:rPr>
              <a:t>họng</a:t>
            </a:r>
            <a:r>
              <a:rPr lang="vi-VN" b="0" i="0" u="none" strike="noStrike">
                <a:solidFill>
                  <a:srgbClr val="000000"/>
                </a:solidFill>
                <a:effectLst/>
                <a:latin typeface="+mn-lt"/>
              </a:rPr>
              <a:t> không viêm </a:t>
            </a:r>
            <a:r>
              <a:rPr lang="vi-VN" b="0" i="0" u="none" strike="noStrike" err="1">
                <a:solidFill>
                  <a:srgbClr val="000000"/>
                </a:solidFill>
                <a:effectLst/>
                <a:latin typeface="+mn-lt"/>
              </a:rPr>
              <a:t>đỏ</a:t>
            </a:r>
            <a:r>
              <a:rPr lang="vi-VN" b="0" i="0" u="none" strike="noStrike">
                <a:solidFill>
                  <a:srgbClr val="000000"/>
                </a:solidFill>
                <a:effectLst/>
                <a:latin typeface="+mn-lt"/>
              </a:rPr>
              <a:t>, không </a:t>
            </a:r>
            <a:r>
              <a:rPr lang="vi-VN" b="0" i="0" u="none" strike="noStrike" err="1">
                <a:solidFill>
                  <a:srgbClr val="000000"/>
                </a:solidFill>
                <a:effectLst/>
                <a:latin typeface="+mn-lt"/>
              </a:rPr>
              <a:t>loét</a:t>
            </a:r>
            <a:r>
              <a:rPr lang="vi-VN" b="0" i="0" u="none" strike="noStrike">
                <a:solidFill>
                  <a:srgbClr val="000000"/>
                </a:solidFill>
                <a:effectLst/>
                <a:latin typeface="+mn-lt"/>
              </a:rPr>
              <a:t>, </a:t>
            </a:r>
            <a:r>
              <a:rPr lang="vi-VN" b="0" i="0" u="none" strike="noStrike" err="1">
                <a:solidFill>
                  <a:srgbClr val="000000"/>
                </a:solidFill>
                <a:effectLst/>
                <a:latin typeface="+mn-lt"/>
              </a:rPr>
              <a:t>amidan</a:t>
            </a:r>
            <a:r>
              <a:rPr lang="vi-VN" b="0" i="0" u="none" strike="noStrike">
                <a:solidFill>
                  <a:srgbClr val="000000"/>
                </a:solidFill>
                <a:effectLst/>
                <a:latin typeface="+mn-lt"/>
              </a:rPr>
              <a:t> không sưng</a:t>
            </a:r>
            <a:r>
              <a:rPr lang="en-US" b="0" i="0">
                <a:solidFill>
                  <a:srgbClr val="000000"/>
                </a:solidFill>
                <a:effectLst/>
                <a:latin typeface="+mn-lt"/>
              </a:rPr>
              <a:t>​</a:t>
            </a:r>
          </a:p>
          <a:p>
            <a:pPr algn="l" rtl="0" fontAlgn="base"/>
            <a:r>
              <a:rPr lang="vi-VN" b="0" i="0" u="none" strike="noStrike">
                <a:solidFill>
                  <a:srgbClr val="000000"/>
                </a:solidFill>
                <a:effectLst/>
                <a:latin typeface="+mn-lt"/>
              </a:rPr>
              <a:t>Môi không khô, </a:t>
            </a:r>
            <a:r>
              <a:rPr lang="vi-VN" b="0" i="0" u="none" strike="noStrike" err="1">
                <a:solidFill>
                  <a:srgbClr val="000000"/>
                </a:solidFill>
                <a:effectLst/>
                <a:latin typeface="+mn-lt"/>
              </a:rPr>
              <a:t>lưỡi</a:t>
            </a:r>
            <a:r>
              <a:rPr lang="vi-VN" b="0" i="0" u="none" strike="noStrike">
                <a:solidFill>
                  <a:srgbClr val="000000"/>
                </a:solidFill>
                <a:effectLst/>
                <a:latin typeface="+mn-lt"/>
              </a:rPr>
              <a:t> không dơ</a:t>
            </a:r>
            <a:r>
              <a:rPr lang="en-US" b="0" i="0">
                <a:solidFill>
                  <a:srgbClr val="000000"/>
                </a:solidFill>
                <a:effectLst/>
                <a:latin typeface="+mn-lt"/>
              </a:rPr>
              <a:t>​</a:t>
            </a:r>
            <a:r>
              <a:rPr lang="vi-VN" b="0" i="0">
                <a:solidFill>
                  <a:srgbClr val="000000"/>
                </a:solidFill>
                <a:effectLst/>
                <a:latin typeface="+mn-lt"/>
              </a:rPr>
              <a:t>​</a:t>
            </a:r>
          </a:p>
          <a:p>
            <a:pPr marL="0" indent="0">
              <a:buNone/>
            </a:pPr>
            <a:r>
              <a:rPr lang="en-US" b="1">
                <a:solidFill>
                  <a:schemeClr val="accent2">
                    <a:lumMod val="75000"/>
                  </a:schemeClr>
                </a:solidFill>
              </a:rPr>
              <a:t>4. </a:t>
            </a:r>
            <a:r>
              <a:rPr lang="en-US" b="1" err="1">
                <a:solidFill>
                  <a:schemeClr val="accent2">
                    <a:lumMod val="75000"/>
                  </a:schemeClr>
                </a:solidFill>
              </a:rPr>
              <a:t>Bụng</a:t>
            </a:r>
            <a:endParaRPr lang="en-US" b="1">
              <a:solidFill>
                <a:schemeClr val="accent2">
                  <a:lumMod val="75000"/>
                </a:schemeClr>
              </a:solidFill>
            </a:endParaRPr>
          </a:p>
          <a:p>
            <a:pPr marL="285750" indent="-285750"/>
            <a:r>
              <a:rPr lang="en-US" err="1"/>
              <a:t>Bụng</a:t>
            </a:r>
            <a:r>
              <a:rPr lang="en-US"/>
              <a:t> </a:t>
            </a:r>
            <a:r>
              <a:rPr lang="en-US" err="1"/>
              <a:t>mềm</a:t>
            </a:r>
            <a:r>
              <a:rPr lang="en-US"/>
              <a:t>, di </a:t>
            </a:r>
            <a:r>
              <a:rPr lang="en-US" err="1"/>
              <a:t>động</a:t>
            </a:r>
            <a:r>
              <a:rPr lang="en-US"/>
              <a:t> </a:t>
            </a:r>
            <a:r>
              <a:rPr lang="en-US" err="1"/>
              <a:t>theo</a:t>
            </a:r>
            <a:r>
              <a:rPr lang="en-US"/>
              <a:t> </a:t>
            </a:r>
            <a:r>
              <a:rPr lang="en-US" err="1"/>
              <a:t>nhịp</a:t>
            </a:r>
            <a:r>
              <a:rPr lang="en-US"/>
              <a:t> </a:t>
            </a:r>
            <a:r>
              <a:rPr lang="en-US" err="1"/>
              <a:t>thở</a:t>
            </a:r>
            <a:endParaRPr lang="en-US"/>
          </a:p>
          <a:p>
            <a:pPr marL="285750" indent="-285750"/>
            <a:r>
              <a:rPr lang="en-US"/>
              <a:t>Gan </a:t>
            </a:r>
            <a:r>
              <a:rPr lang="en-US" err="1"/>
              <a:t>lách</a:t>
            </a:r>
            <a:r>
              <a:rPr lang="en-US"/>
              <a:t> </a:t>
            </a:r>
            <a:r>
              <a:rPr lang="en-US" err="1"/>
              <a:t>không</a:t>
            </a:r>
            <a:r>
              <a:rPr lang="en-US"/>
              <a:t> </a:t>
            </a:r>
            <a:r>
              <a:rPr lang="en-US" err="1"/>
              <a:t>sờ</a:t>
            </a:r>
            <a:r>
              <a:rPr lang="en-US"/>
              <a:t> </a:t>
            </a:r>
            <a:r>
              <a:rPr lang="en-US" err="1"/>
              <a:t>chạm</a:t>
            </a:r>
            <a:endParaRPr lang="en-US"/>
          </a:p>
          <a:p>
            <a:pPr marL="0" indent="0">
              <a:buNone/>
            </a:pPr>
            <a:r>
              <a:rPr lang="en-US" b="1">
                <a:solidFill>
                  <a:schemeClr val="accent2">
                    <a:lumMod val="75000"/>
                  </a:schemeClr>
                </a:solidFill>
              </a:rPr>
              <a:t>5. </a:t>
            </a:r>
            <a:r>
              <a:rPr lang="en-US" b="1" err="1">
                <a:solidFill>
                  <a:schemeClr val="accent2">
                    <a:lumMod val="75000"/>
                  </a:schemeClr>
                </a:solidFill>
              </a:rPr>
              <a:t>Cơ</a:t>
            </a:r>
            <a:r>
              <a:rPr lang="en-US" b="1">
                <a:solidFill>
                  <a:schemeClr val="accent2">
                    <a:lumMod val="75000"/>
                  </a:schemeClr>
                </a:solidFill>
              </a:rPr>
              <a:t> </a:t>
            </a:r>
            <a:r>
              <a:rPr lang="en-US" b="1" err="1">
                <a:solidFill>
                  <a:schemeClr val="accent2">
                    <a:lumMod val="75000"/>
                  </a:schemeClr>
                </a:solidFill>
              </a:rPr>
              <a:t>xương</a:t>
            </a:r>
            <a:r>
              <a:rPr lang="en-US" b="1">
                <a:solidFill>
                  <a:schemeClr val="accent2">
                    <a:lumMod val="75000"/>
                  </a:schemeClr>
                </a:solidFill>
              </a:rPr>
              <a:t> </a:t>
            </a:r>
            <a:r>
              <a:rPr lang="en-US" b="1" err="1">
                <a:solidFill>
                  <a:schemeClr val="accent2">
                    <a:lumMod val="75000"/>
                  </a:schemeClr>
                </a:solidFill>
              </a:rPr>
              <a:t>khớp</a:t>
            </a:r>
            <a:endParaRPr lang="en-US" b="1">
              <a:solidFill>
                <a:schemeClr val="accent2">
                  <a:lumMod val="75000"/>
                </a:schemeClr>
              </a:solidFill>
            </a:endParaRPr>
          </a:p>
          <a:p>
            <a:pPr marL="285750" indent="-285750"/>
            <a:r>
              <a:rPr lang="en-US" err="1"/>
              <a:t>Không</a:t>
            </a:r>
            <a:r>
              <a:rPr lang="en-US"/>
              <a:t> </a:t>
            </a:r>
            <a:r>
              <a:rPr lang="en-US" err="1"/>
              <a:t>biến</a:t>
            </a:r>
            <a:r>
              <a:rPr lang="en-US"/>
              <a:t> </a:t>
            </a:r>
            <a:r>
              <a:rPr lang="en-US" err="1"/>
              <a:t>dạng</a:t>
            </a:r>
            <a:r>
              <a:rPr lang="en-US"/>
              <a:t> chi, </a:t>
            </a:r>
            <a:endParaRPr lang="vi-VN"/>
          </a:p>
          <a:p>
            <a:pPr marL="0" indent="0">
              <a:buNone/>
            </a:pPr>
            <a:r>
              <a:rPr lang="en-US" b="1">
                <a:solidFill>
                  <a:schemeClr val="accent2">
                    <a:lumMod val="75000"/>
                  </a:schemeClr>
                </a:solidFill>
              </a:rPr>
              <a:t>6. </a:t>
            </a:r>
            <a:r>
              <a:rPr lang="en-US" b="1" err="1">
                <a:solidFill>
                  <a:schemeClr val="accent2">
                    <a:lumMod val="75000"/>
                  </a:schemeClr>
                </a:solidFill>
              </a:rPr>
              <a:t>Thần</a:t>
            </a:r>
            <a:r>
              <a:rPr lang="en-US" b="1">
                <a:solidFill>
                  <a:schemeClr val="accent2">
                    <a:lumMod val="75000"/>
                  </a:schemeClr>
                </a:solidFill>
              </a:rPr>
              <a:t> </a:t>
            </a:r>
            <a:r>
              <a:rPr lang="en-US" b="1" err="1">
                <a:solidFill>
                  <a:schemeClr val="accent2">
                    <a:lumMod val="75000"/>
                  </a:schemeClr>
                </a:solidFill>
              </a:rPr>
              <a:t>kinh</a:t>
            </a:r>
            <a:endParaRPr lang="en-US" b="1">
              <a:solidFill>
                <a:schemeClr val="accent2">
                  <a:lumMod val="75000"/>
                </a:schemeClr>
              </a:solidFill>
            </a:endParaRPr>
          </a:p>
          <a:p>
            <a:pPr marL="285750" indent="-285750"/>
            <a:r>
              <a:rPr lang="en-US" err="1"/>
              <a:t>Thóp</a:t>
            </a:r>
            <a:r>
              <a:rPr lang="en-US"/>
              <a:t> </a:t>
            </a:r>
            <a:r>
              <a:rPr lang="en-US" err="1"/>
              <a:t>phẳng</a:t>
            </a:r>
            <a:endParaRPr lang="en-US"/>
          </a:p>
          <a:p>
            <a:pPr marL="0" lvl="0" indent="0" algn="l" rtl="0">
              <a:spcBef>
                <a:spcPts val="0"/>
              </a:spcBef>
              <a:spcAft>
                <a:spcPts val="600"/>
              </a:spcAft>
              <a:buNone/>
            </a:pPr>
            <a:endParaRPr lang="en-US"/>
          </a:p>
        </p:txBody>
      </p:sp>
    </p:spTree>
    <p:extLst>
      <p:ext uri="{BB962C8B-B14F-4D97-AF65-F5344CB8AC3E}">
        <p14:creationId xmlns:p14="http://schemas.microsoft.com/office/powerpoint/2010/main" val="2775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2"/>
          <p:cNvSpPr/>
          <p:nvPr/>
        </p:nvSpPr>
        <p:spPr>
          <a:xfrm>
            <a:off x="244543" y="2670269"/>
            <a:ext cx="2000400" cy="396000"/>
          </a:xfrm>
          <a:prstGeom prst="roundRect">
            <a:avLst>
              <a:gd name="adj" fmla="val 26301"/>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2"/>
          <p:cNvSpPr/>
          <p:nvPr/>
        </p:nvSpPr>
        <p:spPr>
          <a:xfrm>
            <a:off x="4565806" y="1041494"/>
            <a:ext cx="2000400" cy="396000"/>
          </a:xfrm>
          <a:prstGeom prst="roundRect">
            <a:avLst>
              <a:gd name="adj" fmla="val 26301"/>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2"/>
          <p:cNvSpPr/>
          <p:nvPr/>
        </p:nvSpPr>
        <p:spPr>
          <a:xfrm>
            <a:off x="255825" y="991485"/>
            <a:ext cx="2000400" cy="396000"/>
          </a:xfrm>
          <a:prstGeom prst="roundRect">
            <a:avLst>
              <a:gd name="adj" fmla="val 26301"/>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2"/>
          <p:cNvSpPr txBox="1">
            <a:spLocks noGrp="1"/>
          </p:cNvSpPr>
          <p:nvPr>
            <p:ph type="title"/>
          </p:nvPr>
        </p:nvSpPr>
        <p:spPr>
          <a:xfrm>
            <a:off x="713225" y="144983"/>
            <a:ext cx="7717500" cy="51938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Tóm tắt bệnh án</a:t>
            </a:r>
            <a:endParaRPr/>
          </a:p>
        </p:txBody>
      </p:sp>
      <p:sp>
        <p:nvSpPr>
          <p:cNvPr id="490" name="Google Shape;490;p52"/>
          <p:cNvSpPr txBox="1">
            <a:spLocks noGrp="1"/>
          </p:cNvSpPr>
          <p:nvPr>
            <p:ph type="ctrTitle" idx="2"/>
          </p:nvPr>
        </p:nvSpPr>
        <p:spPr>
          <a:xfrm flipH="1">
            <a:off x="494775" y="1019685"/>
            <a:ext cx="1522500" cy="33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TCCN</a:t>
            </a:r>
            <a:endParaRPr/>
          </a:p>
        </p:txBody>
      </p:sp>
      <p:sp>
        <p:nvSpPr>
          <p:cNvPr id="491" name="Google Shape;491;p52"/>
          <p:cNvSpPr txBox="1">
            <a:spLocks noGrp="1"/>
          </p:cNvSpPr>
          <p:nvPr>
            <p:ph type="subTitle" idx="1"/>
          </p:nvPr>
        </p:nvSpPr>
        <p:spPr>
          <a:xfrm flipH="1">
            <a:off x="264823" y="1446285"/>
            <a:ext cx="4014281" cy="73970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Tx/>
              <a:buSzPct val="100000"/>
              <a:buFont typeface="Arial" panose="020B0604020202020204" pitchFamily="34" charset="0"/>
              <a:buChar char="•"/>
            </a:pPr>
            <a:r>
              <a:rPr lang="en-US" err="1">
                <a:solidFill>
                  <a:schemeClr val="tx1">
                    <a:lumMod val="50000"/>
                  </a:schemeClr>
                </a:solidFill>
              </a:rPr>
              <a:t>Thở</a:t>
            </a:r>
            <a:r>
              <a:rPr lang="en-US">
                <a:solidFill>
                  <a:schemeClr val="tx1">
                    <a:lumMod val="50000"/>
                  </a:schemeClr>
                </a:solidFill>
              </a:rPr>
              <a:t> </a:t>
            </a:r>
            <a:r>
              <a:rPr lang="en-US" err="1">
                <a:solidFill>
                  <a:schemeClr val="tx1">
                    <a:lumMod val="50000"/>
                  </a:schemeClr>
                </a:solidFill>
              </a:rPr>
              <a:t>mệt</a:t>
            </a:r>
            <a:r>
              <a:rPr lang="en-US">
                <a:solidFill>
                  <a:schemeClr val="tx1">
                    <a:lumMod val="50000"/>
                  </a:schemeClr>
                </a:solidFill>
              </a:rPr>
              <a:t>, </a:t>
            </a:r>
            <a:r>
              <a:rPr lang="en-US" err="1">
                <a:solidFill>
                  <a:schemeClr val="tx1">
                    <a:lumMod val="50000"/>
                  </a:schemeClr>
                </a:solidFill>
              </a:rPr>
              <a:t>tím</a:t>
            </a:r>
            <a:r>
              <a:rPr lang="en-US">
                <a:solidFill>
                  <a:schemeClr val="tx1">
                    <a:lumMod val="50000"/>
                  </a:schemeClr>
                </a:solidFill>
              </a:rPr>
              <a:t> </a:t>
            </a:r>
            <a:r>
              <a:rPr lang="en-US" err="1">
                <a:solidFill>
                  <a:schemeClr val="tx1">
                    <a:lumMod val="50000"/>
                  </a:schemeClr>
                </a:solidFill>
              </a:rPr>
              <a:t>khi</a:t>
            </a:r>
            <a:r>
              <a:rPr lang="en-US">
                <a:solidFill>
                  <a:schemeClr val="tx1">
                    <a:lumMod val="50000"/>
                  </a:schemeClr>
                </a:solidFill>
              </a:rPr>
              <a:t> </a:t>
            </a:r>
            <a:r>
              <a:rPr lang="en-US" err="1">
                <a:solidFill>
                  <a:schemeClr val="tx1">
                    <a:lumMod val="50000"/>
                  </a:schemeClr>
                </a:solidFill>
              </a:rPr>
              <a:t>bú</a:t>
            </a:r>
            <a:r>
              <a:rPr lang="en-US">
                <a:solidFill>
                  <a:schemeClr val="tx1">
                    <a:lumMod val="50000"/>
                  </a:schemeClr>
                </a:solidFill>
              </a:rPr>
              <a:t>/ </a:t>
            </a:r>
            <a:r>
              <a:rPr lang="en-US" err="1">
                <a:solidFill>
                  <a:schemeClr val="tx1">
                    <a:lumMod val="50000"/>
                  </a:schemeClr>
                </a:solidFill>
              </a:rPr>
              <a:t>vận</a:t>
            </a:r>
            <a:r>
              <a:rPr lang="en-US">
                <a:solidFill>
                  <a:schemeClr val="tx1">
                    <a:lumMod val="50000"/>
                  </a:schemeClr>
                </a:solidFill>
              </a:rPr>
              <a:t> </a:t>
            </a:r>
            <a:r>
              <a:rPr lang="en-US" err="1">
                <a:solidFill>
                  <a:schemeClr val="tx1">
                    <a:lumMod val="50000"/>
                  </a:schemeClr>
                </a:solidFill>
              </a:rPr>
              <a:t>động</a:t>
            </a:r>
            <a:endParaRPr lang="vi-VN">
              <a:solidFill>
                <a:schemeClr val="tx1">
                  <a:lumMod val="50000"/>
                </a:schemeClr>
              </a:solidFill>
            </a:endParaRPr>
          </a:p>
          <a:p>
            <a:pPr marL="285750" lvl="0" indent="-285750" algn="l" rtl="0">
              <a:spcBef>
                <a:spcPts val="0"/>
              </a:spcBef>
              <a:spcAft>
                <a:spcPts val="0"/>
              </a:spcAft>
              <a:buClrTx/>
              <a:buSzPct val="100000"/>
              <a:buFont typeface="Arial" panose="020B0604020202020204" pitchFamily="34" charset="0"/>
              <a:buChar char="•"/>
            </a:pPr>
            <a:r>
              <a:rPr lang="vi-VN">
                <a:solidFill>
                  <a:schemeClr val="tx1">
                    <a:lumMod val="50000"/>
                  </a:schemeClr>
                </a:solidFill>
              </a:rPr>
              <a:t>Ho</a:t>
            </a:r>
            <a:r>
              <a:rPr lang="en-US">
                <a:solidFill>
                  <a:schemeClr val="tx1">
                    <a:lumMod val="50000"/>
                  </a:schemeClr>
                </a:solidFill>
              </a:rPr>
              <a:t> </a:t>
            </a:r>
            <a:r>
              <a:rPr lang="en-US" err="1">
                <a:solidFill>
                  <a:schemeClr val="tx1">
                    <a:lumMod val="50000"/>
                  </a:schemeClr>
                </a:solidFill>
              </a:rPr>
              <a:t>ít</a:t>
            </a:r>
            <a:endParaRPr lang="en-US">
              <a:solidFill>
                <a:schemeClr val="tx1">
                  <a:lumMod val="50000"/>
                </a:schemeClr>
              </a:solidFill>
            </a:endParaRPr>
          </a:p>
          <a:p>
            <a:pPr marL="285750" lvl="0" indent="-285750" algn="l" rtl="0">
              <a:spcBef>
                <a:spcPts val="0"/>
              </a:spcBef>
              <a:spcAft>
                <a:spcPts val="0"/>
              </a:spcAft>
              <a:buClrTx/>
              <a:buSzPct val="100000"/>
              <a:buFont typeface="Arial" panose="020B0604020202020204" pitchFamily="34" charset="0"/>
              <a:buChar char="•"/>
            </a:pPr>
            <a:r>
              <a:rPr lang="en-US" err="1">
                <a:solidFill>
                  <a:schemeClr val="tx1">
                    <a:lumMod val="50000"/>
                  </a:schemeClr>
                </a:solidFill>
              </a:rPr>
              <a:t>Ăn</a:t>
            </a:r>
            <a:r>
              <a:rPr lang="en-US">
                <a:solidFill>
                  <a:schemeClr val="tx1">
                    <a:lumMod val="50000"/>
                  </a:schemeClr>
                </a:solidFill>
              </a:rPr>
              <a:t> </a:t>
            </a:r>
            <a:r>
              <a:rPr lang="en-US" err="1">
                <a:solidFill>
                  <a:schemeClr val="tx1">
                    <a:lumMod val="50000"/>
                  </a:schemeClr>
                </a:solidFill>
              </a:rPr>
              <a:t>uống</a:t>
            </a:r>
            <a:r>
              <a:rPr lang="en-US">
                <a:solidFill>
                  <a:schemeClr val="tx1">
                    <a:lumMod val="50000"/>
                  </a:schemeClr>
                </a:solidFill>
              </a:rPr>
              <a:t> </a:t>
            </a:r>
            <a:r>
              <a:rPr lang="en-US" err="1">
                <a:solidFill>
                  <a:schemeClr val="tx1">
                    <a:lumMod val="50000"/>
                  </a:schemeClr>
                </a:solidFill>
              </a:rPr>
              <a:t>kém</a:t>
            </a:r>
            <a:r>
              <a:rPr lang="en-US">
                <a:solidFill>
                  <a:schemeClr val="tx1">
                    <a:lumMod val="50000"/>
                  </a:schemeClr>
                </a:solidFill>
              </a:rPr>
              <a:t>, </a:t>
            </a:r>
            <a:r>
              <a:rPr lang="en-US" err="1">
                <a:solidFill>
                  <a:schemeClr val="tx1">
                    <a:lumMod val="50000"/>
                  </a:schemeClr>
                </a:solidFill>
              </a:rPr>
              <a:t>chậm</a:t>
            </a:r>
            <a:r>
              <a:rPr lang="en-US">
                <a:solidFill>
                  <a:schemeClr val="tx1">
                    <a:lumMod val="50000"/>
                  </a:schemeClr>
                </a:solidFill>
              </a:rPr>
              <a:t> </a:t>
            </a:r>
            <a:r>
              <a:rPr lang="en-US" err="1">
                <a:solidFill>
                  <a:schemeClr val="tx1">
                    <a:lumMod val="50000"/>
                  </a:schemeClr>
                </a:solidFill>
              </a:rPr>
              <a:t>tăng</a:t>
            </a:r>
            <a:r>
              <a:rPr lang="en-US">
                <a:solidFill>
                  <a:schemeClr val="tx1">
                    <a:lumMod val="50000"/>
                  </a:schemeClr>
                </a:solidFill>
              </a:rPr>
              <a:t> </a:t>
            </a:r>
            <a:r>
              <a:rPr lang="en-US" err="1">
                <a:solidFill>
                  <a:schemeClr val="tx1">
                    <a:lumMod val="50000"/>
                  </a:schemeClr>
                </a:solidFill>
              </a:rPr>
              <a:t>cân</a:t>
            </a:r>
            <a:r>
              <a:rPr lang="en-US">
                <a:solidFill>
                  <a:schemeClr val="tx1">
                    <a:lumMod val="50000"/>
                  </a:schemeClr>
                </a:solidFill>
              </a:rPr>
              <a:t> </a:t>
            </a:r>
            <a:endParaRPr lang="vi-VN">
              <a:solidFill>
                <a:schemeClr val="tx1">
                  <a:lumMod val="50000"/>
                </a:schemeClr>
              </a:solidFill>
            </a:endParaRPr>
          </a:p>
          <a:p>
            <a:pPr marL="285750" lvl="0" indent="-285750" algn="l" rtl="0">
              <a:spcBef>
                <a:spcPts val="0"/>
              </a:spcBef>
              <a:spcAft>
                <a:spcPts val="0"/>
              </a:spcAft>
              <a:buClrTx/>
              <a:buSzPct val="100000"/>
              <a:buFont typeface="Arial" panose="020B0604020202020204" pitchFamily="34" charset="0"/>
              <a:buChar char="•"/>
            </a:pPr>
            <a:r>
              <a:rPr lang="vi-VN">
                <a:solidFill>
                  <a:schemeClr val="tx1">
                    <a:lumMod val="50000"/>
                  </a:schemeClr>
                </a:solidFill>
              </a:rPr>
              <a:t>Tiêu </a:t>
            </a:r>
            <a:r>
              <a:rPr lang="vi-VN" err="1">
                <a:solidFill>
                  <a:schemeClr val="tx1">
                    <a:lumMod val="50000"/>
                  </a:schemeClr>
                </a:solidFill>
              </a:rPr>
              <a:t>chảy</a:t>
            </a:r>
            <a:endParaRPr lang="en-US">
              <a:solidFill>
                <a:schemeClr val="tx1">
                  <a:lumMod val="50000"/>
                </a:schemeClr>
              </a:solidFill>
            </a:endParaRPr>
          </a:p>
        </p:txBody>
      </p:sp>
      <p:sp>
        <p:nvSpPr>
          <p:cNvPr id="492" name="Google Shape;492;p52"/>
          <p:cNvSpPr txBox="1">
            <a:spLocks noGrp="1"/>
          </p:cNvSpPr>
          <p:nvPr>
            <p:ph type="ctrTitle" idx="3"/>
          </p:nvPr>
        </p:nvSpPr>
        <p:spPr>
          <a:xfrm flipH="1">
            <a:off x="472245" y="2698469"/>
            <a:ext cx="1527000" cy="33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Tiền căn</a:t>
            </a:r>
            <a:endParaRPr/>
          </a:p>
        </p:txBody>
      </p:sp>
      <p:sp>
        <p:nvSpPr>
          <p:cNvPr id="493" name="Google Shape;493;p52"/>
          <p:cNvSpPr txBox="1">
            <a:spLocks noGrp="1"/>
          </p:cNvSpPr>
          <p:nvPr>
            <p:ph type="subTitle" idx="4"/>
          </p:nvPr>
        </p:nvSpPr>
        <p:spPr>
          <a:xfrm flipH="1">
            <a:off x="253527" y="3125068"/>
            <a:ext cx="4154163" cy="188270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Tx/>
              <a:buSzPct val="100000"/>
              <a:buFont typeface="Arial" panose="020B0604020202020204" pitchFamily="34" charset="0"/>
              <a:buChar char="•"/>
            </a:pPr>
            <a:r>
              <a:rPr lang="en-US"/>
              <a:t>CNLS 2,5kg</a:t>
            </a:r>
          </a:p>
          <a:p>
            <a:pPr marL="285750" lvl="0" indent="-285750" algn="l" rtl="0">
              <a:spcBef>
                <a:spcPts val="0"/>
              </a:spcBef>
              <a:spcAft>
                <a:spcPts val="0"/>
              </a:spcAft>
              <a:buClrTx/>
              <a:buSzPct val="100000"/>
              <a:buFont typeface="Arial" panose="020B0604020202020204" pitchFamily="34" charset="0"/>
              <a:buChar char="•"/>
            </a:pPr>
            <a:r>
              <a:rPr lang="en-US" err="1"/>
              <a:t>Phát</a:t>
            </a:r>
            <a:r>
              <a:rPr lang="en-US"/>
              <a:t> </a:t>
            </a:r>
            <a:r>
              <a:rPr lang="en-US" err="1"/>
              <a:t>hiện</a:t>
            </a:r>
            <a:r>
              <a:rPr lang="en-US"/>
              <a:t> TBS </a:t>
            </a:r>
            <a:r>
              <a:rPr lang="en-US" err="1"/>
              <a:t>tháng</a:t>
            </a:r>
            <a:r>
              <a:rPr lang="en-US"/>
              <a:t> 6 </a:t>
            </a:r>
            <a:r>
              <a:rPr lang="en-US" err="1"/>
              <a:t>thai</a:t>
            </a:r>
            <a:r>
              <a:rPr lang="en-US"/>
              <a:t> </a:t>
            </a:r>
            <a:r>
              <a:rPr lang="en-US" err="1"/>
              <a:t>kỳ</a:t>
            </a:r>
            <a:r>
              <a:rPr lang="en-US"/>
              <a:t>, </a:t>
            </a:r>
            <a:r>
              <a:rPr lang="en-US" err="1"/>
              <a:t>không</a:t>
            </a:r>
            <a:r>
              <a:rPr lang="en-US"/>
              <a:t> </a:t>
            </a:r>
            <a:r>
              <a:rPr lang="en-US" err="1"/>
              <a:t>theo</a:t>
            </a:r>
            <a:r>
              <a:rPr lang="en-US"/>
              <a:t> </a:t>
            </a:r>
            <a:r>
              <a:rPr lang="en-US" err="1"/>
              <a:t>dõi</a:t>
            </a:r>
            <a:r>
              <a:rPr lang="en-US"/>
              <a:t>/ </a:t>
            </a:r>
            <a:r>
              <a:rPr lang="en-US" err="1"/>
              <a:t>điều</a:t>
            </a:r>
            <a:r>
              <a:rPr lang="en-US"/>
              <a:t> </a:t>
            </a:r>
            <a:r>
              <a:rPr lang="en-US" err="1"/>
              <a:t>trị</a:t>
            </a:r>
            <a:r>
              <a:rPr lang="en-US"/>
              <a:t> </a:t>
            </a:r>
            <a:r>
              <a:rPr lang="en-US" err="1"/>
              <a:t>tại</a:t>
            </a:r>
            <a:r>
              <a:rPr lang="en-US"/>
              <a:t> BV</a:t>
            </a:r>
          </a:p>
          <a:p>
            <a:pPr marL="285750" lvl="0" indent="-285750" algn="l" rtl="0">
              <a:spcBef>
                <a:spcPts val="0"/>
              </a:spcBef>
              <a:spcAft>
                <a:spcPts val="0"/>
              </a:spcAft>
              <a:buClrTx/>
              <a:buSzPct val="100000"/>
              <a:buFont typeface="Arial" panose="020B0604020202020204" pitchFamily="34" charset="0"/>
              <a:buChar char="•"/>
            </a:pPr>
            <a:r>
              <a:rPr lang="en-US" err="1"/>
              <a:t>Biết</a:t>
            </a:r>
            <a:r>
              <a:rPr lang="en-US"/>
              <a:t> </a:t>
            </a:r>
            <a:r>
              <a:rPr lang="en-US" err="1"/>
              <a:t>lật</a:t>
            </a:r>
            <a:r>
              <a:rPr lang="en-US"/>
              <a:t> </a:t>
            </a:r>
            <a:r>
              <a:rPr lang="en-US" err="1"/>
              <a:t>lúc</a:t>
            </a:r>
            <a:r>
              <a:rPr lang="en-US"/>
              <a:t> 6 </a:t>
            </a:r>
            <a:r>
              <a:rPr lang="en-US" err="1"/>
              <a:t>tháng</a:t>
            </a:r>
            <a:r>
              <a:rPr lang="en-US"/>
              <a:t> </a:t>
            </a:r>
            <a:r>
              <a:rPr lang="en-US" err="1"/>
              <a:t>tuổi</a:t>
            </a:r>
            <a:r>
              <a:rPr lang="en-US"/>
              <a:t>, </a:t>
            </a:r>
            <a:r>
              <a:rPr lang="en-US" err="1"/>
              <a:t>chưa</a:t>
            </a:r>
            <a:r>
              <a:rPr lang="en-US"/>
              <a:t> </a:t>
            </a:r>
            <a:r>
              <a:rPr lang="en-US" err="1"/>
              <a:t>tự</a:t>
            </a:r>
            <a:r>
              <a:rPr lang="en-US"/>
              <a:t> </a:t>
            </a:r>
            <a:r>
              <a:rPr lang="en-US" err="1"/>
              <a:t>ngồi</a:t>
            </a:r>
            <a:r>
              <a:rPr lang="en-US"/>
              <a:t>/ </a:t>
            </a:r>
            <a:r>
              <a:rPr lang="en-US" err="1"/>
              <a:t>đứng</a:t>
            </a:r>
            <a:r>
              <a:rPr lang="en-US"/>
              <a:t> </a:t>
            </a:r>
            <a:r>
              <a:rPr lang="en-US" err="1"/>
              <a:t>được</a:t>
            </a:r>
            <a:endParaRPr lang="en-US"/>
          </a:p>
          <a:p>
            <a:pPr marL="285750" lvl="0" indent="-285750" algn="l" rtl="0">
              <a:spcBef>
                <a:spcPts val="0"/>
              </a:spcBef>
              <a:spcAft>
                <a:spcPts val="0"/>
              </a:spcAft>
              <a:buClrTx/>
              <a:buSzPct val="100000"/>
              <a:buFont typeface="Arial" panose="020B0604020202020204" pitchFamily="34" charset="0"/>
              <a:buChar char="•"/>
            </a:pPr>
            <a:r>
              <a:rPr lang="en-US" err="1"/>
              <a:t>Ăn</a:t>
            </a:r>
            <a:r>
              <a:rPr lang="en-US"/>
              <a:t> </a:t>
            </a:r>
            <a:r>
              <a:rPr lang="en-US" err="1"/>
              <a:t>kém</a:t>
            </a:r>
            <a:r>
              <a:rPr lang="en-US"/>
              <a:t>, </a:t>
            </a:r>
            <a:r>
              <a:rPr lang="en-US" err="1"/>
              <a:t>bú</a:t>
            </a:r>
            <a:r>
              <a:rPr lang="en-US"/>
              <a:t> </a:t>
            </a:r>
            <a:r>
              <a:rPr lang="en-US" err="1"/>
              <a:t>kém</a:t>
            </a:r>
            <a:r>
              <a:rPr lang="en-US"/>
              <a:t>, </a:t>
            </a:r>
            <a:r>
              <a:rPr lang="en-US" err="1"/>
              <a:t>chậm</a:t>
            </a:r>
            <a:r>
              <a:rPr lang="en-US"/>
              <a:t> </a:t>
            </a:r>
            <a:r>
              <a:rPr lang="en-US" err="1"/>
              <a:t>tăng</a:t>
            </a:r>
            <a:r>
              <a:rPr lang="en-US"/>
              <a:t> </a:t>
            </a:r>
            <a:r>
              <a:rPr lang="en-US" err="1"/>
              <a:t>cân</a:t>
            </a:r>
            <a:endParaRPr lang="en-US"/>
          </a:p>
        </p:txBody>
      </p:sp>
      <p:sp>
        <p:nvSpPr>
          <p:cNvPr id="494" name="Google Shape;494;p52"/>
          <p:cNvSpPr txBox="1">
            <a:spLocks noGrp="1"/>
          </p:cNvSpPr>
          <p:nvPr>
            <p:ph type="ctrTitle" idx="5"/>
          </p:nvPr>
        </p:nvSpPr>
        <p:spPr>
          <a:xfrm flipH="1">
            <a:off x="4802506" y="1069694"/>
            <a:ext cx="1527000" cy="33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TCTT</a:t>
            </a:r>
            <a:endParaRPr/>
          </a:p>
        </p:txBody>
      </p:sp>
      <p:sp>
        <p:nvSpPr>
          <p:cNvPr id="495" name="Google Shape;495;p52"/>
          <p:cNvSpPr txBox="1">
            <a:spLocks noGrp="1"/>
          </p:cNvSpPr>
          <p:nvPr>
            <p:ph type="subTitle" idx="6"/>
          </p:nvPr>
        </p:nvSpPr>
        <p:spPr>
          <a:xfrm flipH="1">
            <a:off x="4574804" y="1496293"/>
            <a:ext cx="4319163" cy="343289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Tx/>
              <a:buSzPct val="100000"/>
              <a:buFont typeface="Arial" panose="020B0604020202020204" pitchFamily="34" charset="0"/>
              <a:buChar char="•"/>
            </a:pPr>
            <a:r>
              <a:rPr lang="en-US" err="1"/>
              <a:t>Môi</a:t>
            </a:r>
            <a:r>
              <a:rPr lang="en-US"/>
              <a:t> </a:t>
            </a:r>
            <a:r>
              <a:rPr lang="en-US" err="1"/>
              <a:t>hồng</a:t>
            </a:r>
            <a:r>
              <a:rPr lang="en-US"/>
              <a:t> </a:t>
            </a:r>
            <a:r>
              <a:rPr lang="en-US" err="1"/>
              <a:t>tím</a:t>
            </a:r>
            <a:r>
              <a:rPr lang="en-US"/>
              <a:t>/ canula</a:t>
            </a:r>
          </a:p>
          <a:p>
            <a:pPr marL="285750" lvl="0" indent="-285750" algn="l" rtl="0">
              <a:spcBef>
                <a:spcPts val="0"/>
              </a:spcBef>
              <a:spcAft>
                <a:spcPts val="0"/>
              </a:spcAft>
              <a:buClrTx/>
              <a:buSzPct val="100000"/>
              <a:buFont typeface="Arial" panose="020B0604020202020204" pitchFamily="34" charset="0"/>
              <a:buChar char="•"/>
            </a:pPr>
            <a:r>
              <a:rPr lang="en-US" err="1"/>
              <a:t>Mạch</a:t>
            </a:r>
            <a:r>
              <a:rPr lang="en-US"/>
              <a:t> 130l/p. </a:t>
            </a:r>
            <a:r>
              <a:rPr lang="en-US" err="1"/>
              <a:t>Thở</a:t>
            </a:r>
            <a:r>
              <a:rPr lang="en-US"/>
              <a:t> 44l/p. </a:t>
            </a:r>
            <a:r>
              <a:rPr lang="en-US" err="1"/>
              <a:t>Nhiệt</a:t>
            </a:r>
            <a:r>
              <a:rPr lang="en-US"/>
              <a:t> </a:t>
            </a:r>
            <a:r>
              <a:rPr lang="en-US" err="1"/>
              <a:t>độ</a:t>
            </a:r>
            <a:r>
              <a:rPr lang="en-US"/>
              <a:t> 38oC</a:t>
            </a:r>
          </a:p>
          <a:p>
            <a:pPr marL="285750" lvl="0" indent="-285750" algn="l" rtl="0">
              <a:spcBef>
                <a:spcPts val="0"/>
              </a:spcBef>
              <a:spcAft>
                <a:spcPts val="0"/>
              </a:spcAft>
              <a:buClrTx/>
              <a:buSzPct val="100000"/>
              <a:buFont typeface="Arial" panose="020B0604020202020204" pitchFamily="34" charset="0"/>
              <a:buChar char="•"/>
            </a:pPr>
            <a:r>
              <a:rPr lang="en-US"/>
              <a:t>W/H = -3.31SD. H/A = -2.01SD</a:t>
            </a:r>
          </a:p>
          <a:p>
            <a:pPr marL="285750" lvl="0" indent="-285750" algn="l" rtl="0">
              <a:spcBef>
                <a:spcPts val="0"/>
              </a:spcBef>
              <a:spcAft>
                <a:spcPts val="0"/>
              </a:spcAft>
              <a:buClrTx/>
              <a:buSzPct val="100000"/>
              <a:buFont typeface="Arial" panose="020B0604020202020204" pitchFamily="34" charset="0"/>
              <a:buChar char="•"/>
            </a:pPr>
            <a:r>
              <a:rPr lang="en-US"/>
              <a:t>Chi </a:t>
            </a:r>
            <a:r>
              <a:rPr lang="en-US" err="1"/>
              <a:t>ẩm</a:t>
            </a:r>
            <a:endParaRPr lang="en-US"/>
          </a:p>
          <a:p>
            <a:pPr marL="285750" lvl="0" indent="-285750" algn="l" rtl="0">
              <a:spcBef>
                <a:spcPts val="0"/>
              </a:spcBef>
              <a:spcAft>
                <a:spcPts val="0"/>
              </a:spcAft>
              <a:buClrTx/>
              <a:buSzPct val="100000"/>
              <a:buFont typeface="Arial" panose="020B0604020202020204" pitchFamily="34" charset="0"/>
              <a:buChar char="•"/>
            </a:pPr>
            <a:r>
              <a:rPr lang="en-US" err="1"/>
              <a:t>Phổi</a:t>
            </a:r>
            <a:r>
              <a:rPr lang="en-US"/>
              <a:t> </a:t>
            </a:r>
            <a:r>
              <a:rPr lang="en-US" err="1"/>
              <a:t>thô</a:t>
            </a:r>
            <a:r>
              <a:rPr lang="en-US"/>
              <a:t>, 44l/p</a:t>
            </a:r>
          </a:p>
          <a:p>
            <a:pPr marL="285750" lvl="0" indent="-285750" algn="l" rtl="0">
              <a:spcBef>
                <a:spcPts val="0"/>
              </a:spcBef>
              <a:spcAft>
                <a:spcPts val="0"/>
              </a:spcAft>
              <a:buClrTx/>
              <a:buSzPct val="100000"/>
              <a:buFont typeface="Arial" panose="020B0604020202020204" pitchFamily="34" charset="0"/>
              <a:buChar char="•"/>
            </a:pPr>
            <a:r>
              <a:rPr lang="en-US" err="1"/>
              <a:t>Mỏm</a:t>
            </a:r>
            <a:r>
              <a:rPr lang="en-US"/>
              <a:t> </a:t>
            </a:r>
            <a:r>
              <a:rPr lang="en-US" err="1"/>
              <a:t>tim</a:t>
            </a:r>
            <a:r>
              <a:rPr lang="en-US"/>
              <a:t> KLS V, </a:t>
            </a:r>
            <a:r>
              <a:rPr lang="en-US" err="1"/>
              <a:t>ngoài</a:t>
            </a:r>
            <a:r>
              <a:rPr lang="en-US"/>
              <a:t> </a:t>
            </a:r>
            <a:r>
              <a:rPr lang="en-US" err="1"/>
              <a:t>trung</a:t>
            </a:r>
            <a:r>
              <a:rPr lang="en-US"/>
              <a:t> </a:t>
            </a:r>
            <a:r>
              <a:rPr lang="en-US" err="1"/>
              <a:t>đòn</a:t>
            </a:r>
            <a:r>
              <a:rPr lang="en-US"/>
              <a:t> </a:t>
            </a:r>
            <a:r>
              <a:rPr lang="en-US" err="1"/>
              <a:t>trái</a:t>
            </a:r>
            <a:r>
              <a:rPr lang="en-US"/>
              <a:t> 2cm</a:t>
            </a:r>
          </a:p>
          <a:p>
            <a:pPr marL="285750" lvl="0" indent="-285750" algn="l" rtl="0">
              <a:spcBef>
                <a:spcPts val="0"/>
              </a:spcBef>
              <a:spcAft>
                <a:spcPts val="0"/>
              </a:spcAft>
              <a:buClrTx/>
              <a:buSzPct val="100000"/>
              <a:buFont typeface="Arial" panose="020B0604020202020204" pitchFamily="34" charset="0"/>
              <a:buChar char="•"/>
            </a:pPr>
            <a:r>
              <a:rPr lang="en-US"/>
              <a:t>Ổ </a:t>
            </a:r>
            <a:r>
              <a:rPr lang="en-US" err="1"/>
              <a:t>đập</a:t>
            </a:r>
            <a:r>
              <a:rPr lang="en-US"/>
              <a:t> KLS II,III </a:t>
            </a:r>
            <a:r>
              <a:rPr lang="en-US" err="1"/>
              <a:t>bờ</a:t>
            </a:r>
            <a:r>
              <a:rPr lang="en-US"/>
              <a:t> </a:t>
            </a:r>
            <a:r>
              <a:rPr lang="en-US" err="1"/>
              <a:t>trái</a:t>
            </a:r>
            <a:r>
              <a:rPr lang="en-US"/>
              <a:t> </a:t>
            </a:r>
            <a:r>
              <a:rPr lang="en-US" err="1"/>
              <a:t>xương</a:t>
            </a:r>
            <a:r>
              <a:rPr lang="en-US"/>
              <a:t> </a:t>
            </a:r>
            <a:r>
              <a:rPr lang="en-US" err="1"/>
              <a:t>ức</a:t>
            </a:r>
            <a:endParaRPr lang="en-US"/>
          </a:p>
          <a:p>
            <a:pPr marL="285750" lvl="0" indent="-285750" algn="l" rtl="0">
              <a:spcBef>
                <a:spcPts val="0"/>
              </a:spcBef>
              <a:spcAft>
                <a:spcPts val="0"/>
              </a:spcAft>
              <a:buClrTx/>
              <a:buSzPct val="100000"/>
              <a:buFont typeface="Arial" panose="020B0604020202020204" pitchFamily="34" charset="0"/>
              <a:buChar char="•"/>
            </a:pPr>
            <a:r>
              <a:rPr lang="en-US" err="1"/>
              <a:t>Không</a:t>
            </a:r>
            <a:r>
              <a:rPr lang="en-US"/>
              <a:t> rung </a:t>
            </a:r>
            <a:r>
              <a:rPr lang="en-US" err="1"/>
              <a:t>miêu</a:t>
            </a:r>
            <a:r>
              <a:rPr lang="en-US"/>
              <a:t>, </a:t>
            </a:r>
            <a:r>
              <a:rPr lang="en-US" err="1"/>
              <a:t>Hartzer</a:t>
            </a:r>
            <a:r>
              <a:rPr lang="en-US"/>
              <a:t> (-)</a:t>
            </a:r>
          </a:p>
          <a:p>
            <a:pPr marL="285750" lvl="0" indent="-285750" algn="l" rtl="0">
              <a:spcBef>
                <a:spcPts val="0"/>
              </a:spcBef>
              <a:spcAft>
                <a:spcPts val="0"/>
              </a:spcAft>
              <a:buClrTx/>
              <a:buSzPct val="100000"/>
              <a:buFont typeface="Arial" panose="020B0604020202020204" pitchFamily="34" charset="0"/>
              <a:buChar char="•"/>
            </a:pPr>
            <a:r>
              <a:rPr lang="en-US"/>
              <a:t>T1 T2 </a:t>
            </a:r>
            <a:r>
              <a:rPr lang="en-US" err="1"/>
              <a:t>đều</a:t>
            </a:r>
            <a:r>
              <a:rPr lang="en-US"/>
              <a:t> </a:t>
            </a:r>
            <a:r>
              <a:rPr lang="en-US" err="1"/>
              <a:t>rõ</a:t>
            </a:r>
            <a:endParaRPr lang="en-US"/>
          </a:p>
          <a:p>
            <a:pPr marL="285750" lvl="0" indent="-285750" algn="l" rtl="0">
              <a:spcBef>
                <a:spcPts val="0"/>
              </a:spcBef>
              <a:spcAft>
                <a:spcPts val="0"/>
              </a:spcAft>
              <a:buClrTx/>
              <a:buSzPct val="100000"/>
              <a:buFont typeface="Arial" panose="020B0604020202020204" pitchFamily="34" charset="0"/>
              <a:buChar char="•"/>
            </a:pPr>
            <a:r>
              <a:rPr lang="en-US"/>
              <a:t>ATTT 3/6, </a:t>
            </a:r>
            <a:r>
              <a:rPr lang="en-US" err="1"/>
              <a:t>dạng</a:t>
            </a:r>
            <a:r>
              <a:rPr lang="en-US"/>
              <a:t> </a:t>
            </a:r>
            <a:r>
              <a:rPr lang="en-US" err="1"/>
              <a:t>phụt</a:t>
            </a:r>
            <a:r>
              <a:rPr lang="en-US"/>
              <a:t>, KLS III </a:t>
            </a:r>
            <a:r>
              <a:rPr lang="en-US" err="1"/>
              <a:t>bờ</a:t>
            </a:r>
            <a:r>
              <a:rPr lang="en-US"/>
              <a:t> </a:t>
            </a:r>
            <a:r>
              <a:rPr lang="en-US" err="1"/>
              <a:t>trái</a:t>
            </a:r>
            <a:r>
              <a:rPr lang="en-US"/>
              <a:t> </a:t>
            </a:r>
            <a:r>
              <a:rPr lang="en-US" err="1"/>
              <a:t>xương</a:t>
            </a:r>
            <a:r>
              <a:rPr lang="en-US"/>
              <a:t> </a:t>
            </a:r>
            <a:r>
              <a:rPr lang="en-US" err="1"/>
              <a:t>ức</a:t>
            </a:r>
            <a:endParaRPr lang="en-US"/>
          </a:p>
          <a:p>
            <a:pPr marL="285750" lvl="0" indent="-285750" algn="l" rtl="0">
              <a:spcBef>
                <a:spcPts val="0"/>
              </a:spcBef>
              <a:spcAft>
                <a:spcPts val="0"/>
              </a:spcAft>
              <a:buClrTx/>
              <a:buSzPct val="100000"/>
              <a:buFont typeface="Arial" panose="020B0604020202020204" pitchFamily="34" charset="0"/>
              <a:buChar char="•"/>
            </a:pPr>
            <a:endParaRPr lang="en-US"/>
          </a:p>
          <a:p>
            <a:pPr marL="285750" lvl="0" indent="-285750" algn="l" rtl="0">
              <a:spcBef>
                <a:spcPts val="0"/>
              </a:spcBef>
              <a:spcAft>
                <a:spcPts val="0"/>
              </a:spcAft>
              <a:buClrTx/>
              <a:buSzPct val="100000"/>
              <a:buFont typeface="Arial" panose="020B0604020202020204" pitchFamily="34" charset="0"/>
              <a:buChar char="•"/>
            </a:pPr>
            <a:endParaRPr lang="en-US"/>
          </a:p>
        </p:txBody>
      </p:sp>
      <p:sp>
        <p:nvSpPr>
          <p:cNvPr id="2" name="TextBox 1">
            <a:extLst>
              <a:ext uri="{FF2B5EF4-FFF2-40B4-BE49-F238E27FC236}">
                <a16:creationId xmlns:a16="http://schemas.microsoft.com/office/drawing/2014/main" id="{E8519504-134C-1487-28A3-7FE8450F4E82}"/>
              </a:ext>
            </a:extLst>
          </p:cNvPr>
          <p:cNvSpPr txBox="1"/>
          <p:nvPr/>
        </p:nvSpPr>
        <p:spPr>
          <a:xfrm>
            <a:off x="442913" y="678661"/>
            <a:ext cx="8265318" cy="338554"/>
          </a:xfrm>
          <a:prstGeom prst="rect">
            <a:avLst/>
          </a:prstGeom>
          <a:noFill/>
        </p:spPr>
        <p:txBody>
          <a:bodyPr wrap="square" rtlCol="0">
            <a:spAutoFit/>
          </a:bodyPr>
          <a:lstStyle/>
          <a:p>
            <a:r>
              <a:rPr lang="en-US" sz="1600">
                <a:latin typeface="+mn-lt"/>
              </a:rPr>
              <a:t>BN </a:t>
            </a:r>
            <a:r>
              <a:rPr lang="en-US" sz="1600" err="1">
                <a:latin typeface="+mn-lt"/>
              </a:rPr>
              <a:t>nam</a:t>
            </a:r>
            <a:r>
              <a:rPr lang="en-US" sz="1600">
                <a:latin typeface="+mn-lt"/>
              </a:rPr>
              <a:t>, 13 </a:t>
            </a:r>
            <a:r>
              <a:rPr lang="en-US" sz="1600" err="1">
                <a:latin typeface="+mn-lt"/>
              </a:rPr>
              <a:t>tháng</a:t>
            </a:r>
            <a:r>
              <a:rPr lang="en-US" sz="1600">
                <a:latin typeface="+mn-lt"/>
              </a:rPr>
              <a:t> </a:t>
            </a:r>
            <a:r>
              <a:rPr lang="en-US" sz="1600" err="1">
                <a:latin typeface="+mn-lt"/>
              </a:rPr>
              <a:t>tuổi</a:t>
            </a:r>
            <a:r>
              <a:rPr lang="en-US" sz="1600">
                <a:latin typeface="+mn-lt"/>
              </a:rPr>
              <a:t>, NV </a:t>
            </a:r>
            <a:r>
              <a:rPr lang="en-US" sz="1600" err="1">
                <a:latin typeface="+mn-lt"/>
              </a:rPr>
              <a:t>vì</a:t>
            </a:r>
            <a:r>
              <a:rPr lang="vi-VN" sz="1600">
                <a:latin typeface="+mn-lt"/>
              </a:rPr>
              <a:t> </a:t>
            </a:r>
            <a:r>
              <a:rPr lang="vi-VN" sz="1600" err="1">
                <a:latin typeface="+mn-lt"/>
              </a:rPr>
              <a:t>thở</a:t>
            </a:r>
            <a:r>
              <a:rPr lang="vi-VN" sz="1600">
                <a:latin typeface="+mn-lt"/>
              </a:rPr>
              <a:t> </a:t>
            </a:r>
            <a:r>
              <a:rPr lang="vi-VN" sz="1600" err="1">
                <a:latin typeface="+mn-lt"/>
              </a:rPr>
              <a:t>mệt</a:t>
            </a:r>
            <a:r>
              <a:rPr lang="vi-VN" sz="1600">
                <a:latin typeface="+mn-lt"/>
              </a:rPr>
              <a:t>, </a:t>
            </a:r>
            <a:r>
              <a:rPr lang="vi-VN" sz="1600" err="1">
                <a:latin typeface="+mn-lt"/>
              </a:rPr>
              <a:t>tím</a:t>
            </a:r>
            <a:r>
              <a:rPr lang="vi-VN" sz="1600">
                <a:latin typeface="+mn-lt"/>
              </a:rPr>
              <a:t> khi </a:t>
            </a:r>
            <a:r>
              <a:rPr lang="vi-VN" sz="1600" err="1">
                <a:latin typeface="+mn-lt"/>
              </a:rPr>
              <a:t>vận</a:t>
            </a:r>
            <a:r>
              <a:rPr lang="vi-VN" sz="1600">
                <a:latin typeface="+mn-lt"/>
              </a:rPr>
              <a:t> </a:t>
            </a:r>
            <a:r>
              <a:rPr lang="vi-VN" sz="1600" err="1">
                <a:latin typeface="+mn-lt"/>
              </a:rPr>
              <a:t>động</a:t>
            </a:r>
            <a:endParaRPr lang="en-US" sz="1600">
              <a:latin typeface="+mn-lt"/>
            </a:endParaRPr>
          </a:p>
        </p:txBody>
      </p:sp>
    </p:spTree>
    <p:extLst>
      <p:ext uri="{BB962C8B-B14F-4D97-AF65-F5344CB8AC3E}">
        <p14:creationId xmlns:p14="http://schemas.microsoft.com/office/powerpoint/2010/main" val="2718993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601" name="Google Shape;601;p56"/>
          <p:cNvSpPr/>
          <p:nvPr/>
        </p:nvSpPr>
        <p:spPr>
          <a:xfrm flipH="1">
            <a:off x="4869024" y="4501605"/>
            <a:ext cx="1639200" cy="229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2" name="Google Shape;602;p56"/>
          <p:cNvPicPr preferRelativeResize="0"/>
          <p:nvPr/>
        </p:nvPicPr>
        <p:blipFill>
          <a:blip r:embed="rId3">
            <a:alphaModFix/>
          </a:blip>
          <a:stretch>
            <a:fillRect/>
          </a:stretch>
        </p:blipFill>
        <p:spPr>
          <a:xfrm>
            <a:off x="5470111" y="826481"/>
            <a:ext cx="1136506" cy="3772452"/>
          </a:xfrm>
          <a:prstGeom prst="rect">
            <a:avLst/>
          </a:prstGeom>
          <a:noFill/>
          <a:ln>
            <a:noFill/>
          </a:ln>
        </p:spPr>
      </p:pic>
      <p:pic>
        <p:nvPicPr>
          <p:cNvPr id="603" name="Google Shape;603;p56"/>
          <p:cNvPicPr preferRelativeResize="0"/>
          <p:nvPr/>
        </p:nvPicPr>
        <p:blipFill>
          <a:blip r:embed="rId4">
            <a:alphaModFix/>
          </a:blip>
          <a:stretch>
            <a:fillRect/>
          </a:stretch>
        </p:blipFill>
        <p:spPr>
          <a:xfrm>
            <a:off x="8078675" y="1017723"/>
            <a:ext cx="704209" cy="737763"/>
          </a:xfrm>
          <a:prstGeom prst="rect">
            <a:avLst/>
          </a:prstGeom>
          <a:noFill/>
          <a:ln>
            <a:noFill/>
          </a:ln>
        </p:spPr>
      </p:pic>
      <p:pic>
        <p:nvPicPr>
          <p:cNvPr id="604" name="Google Shape;604;p56"/>
          <p:cNvPicPr preferRelativeResize="0"/>
          <p:nvPr/>
        </p:nvPicPr>
        <p:blipFill>
          <a:blip r:embed="rId5">
            <a:alphaModFix/>
          </a:blip>
          <a:stretch>
            <a:fillRect/>
          </a:stretch>
        </p:blipFill>
        <p:spPr>
          <a:xfrm>
            <a:off x="6108600" y="-2"/>
            <a:ext cx="2322176" cy="642900"/>
          </a:xfrm>
          <a:prstGeom prst="rect">
            <a:avLst/>
          </a:prstGeom>
          <a:noFill/>
          <a:ln>
            <a:noFill/>
          </a:ln>
        </p:spPr>
      </p:pic>
      <p:pic>
        <p:nvPicPr>
          <p:cNvPr id="605" name="Google Shape;605;p56"/>
          <p:cNvPicPr preferRelativeResize="0"/>
          <p:nvPr/>
        </p:nvPicPr>
        <p:blipFill>
          <a:blip r:embed="rId6">
            <a:alphaModFix/>
          </a:blip>
          <a:stretch>
            <a:fillRect/>
          </a:stretch>
        </p:blipFill>
        <p:spPr>
          <a:xfrm>
            <a:off x="6680187" y="1057700"/>
            <a:ext cx="1167750" cy="1651651"/>
          </a:xfrm>
          <a:prstGeom prst="rect">
            <a:avLst/>
          </a:prstGeom>
          <a:noFill/>
          <a:ln>
            <a:noFill/>
          </a:ln>
        </p:spPr>
      </p:pic>
      <p:sp>
        <p:nvSpPr>
          <p:cNvPr id="606" name="Google Shape;606;p56"/>
          <p:cNvSpPr/>
          <p:nvPr/>
        </p:nvSpPr>
        <p:spPr>
          <a:xfrm flipH="1">
            <a:off x="7399425" y="4516325"/>
            <a:ext cx="1536600" cy="215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7" name="Google Shape;607;p56"/>
          <p:cNvPicPr preferRelativeResize="0"/>
          <p:nvPr/>
        </p:nvPicPr>
        <p:blipFill>
          <a:blip r:embed="rId7">
            <a:alphaModFix/>
          </a:blip>
          <a:stretch>
            <a:fillRect/>
          </a:stretch>
        </p:blipFill>
        <p:spPr>
          <a:xfrm flipH="1">
            <a:off x="7581951" y="2571750"/>
            <a:ext cx="1290425" cy="2218977"/>
          </a:xfrm>
          <a:prstGeom prst="rect">
            <a:avLst/>
          </a:prstGeom>
          <a:noFill/>
          <a:ln>
            <a:noFill/>
          </a:ln>
        </p:spPr>
      </p:pic>
      <p:pic>
        <p:nvPicPr>
          <p:cNvPr id="8" name="Picture 7">
            <a:extLst>
              <a:ext uri="{FF2B5EF4-FFF2-40B4-BE49-F238E27FC236}">
                <a16:creationId xmlns:a16="http://schemas.microsoft.com/office/drawing/2014/main" id="{54FA1C1F-0DED-2FFF-2FB2-ECB64F055DBE}"/>
              </a:ext>
            </a:extLst>
          </p:cNvPr>
          <p:cNvPicPr>
            <a:picLocks noChangeAspect="1"/>
          </p:cNvPicPr>
          <p:nvPr/>
        </p:nvPicPr>
        <p:blipFill>
          <a:blip r:embed="rId8"/>
          <a:stretch>
            <a:fillRect/>
          </a:stretch>
        </p:blipFill>
        <p:spPr>
          <a:xfrm>
            <a:off x="-169239" y="1543050"/>
            <a:ext cx="6180705" cy="2472283"/>
          </a:xfrm>
          <a:prstGeom prst="rect">
            <a:avLst/>
          </a:prstGeom>
        </p:spPr>
      </p:pic>
    </p:spTree>
    <p:extLst>
      <p:ext uri="{BB962C8B-B14F-4D97-AF65-F5344CB8AC3E}">
        <p14:creationId xmlns:p14="http://schemas.microsoft.com/office/powerpoint/2010/main" val="2908823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3"/>
          <p:cNvSpPr/>
          <p:nvPr/>
        </p:nvSpPr>
        <p:spPr>
          <a:xfrm>
            <a:off x="6426736" y="4542125"/>
            <a:ext cx="2004000" cy="12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3"/>
          <p:cNvSpPr/>
          <p:nvPr/>
        </p:nvSpPr>
        <p:spPr>
          <a:xfrm>
            <a:off x="4976354" y="4542125"/>
            <a:ext cx="1235400" cy="12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3"/>
          <p:cNvSpPr txBox="1">
            <a:spLocks noGrp="1"/>
          </p:cNvSpPr>
          <p:nvPr>
            <p:ph type="title" idx="6"/>
          </p:nvPr>
        </p:nvSpPr>
        <p:spPr>
          <a:xfrm>
            <a:off x="656075" y="323582"/>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Vấn đề</a:t>
            </a:r>
            <a:endParaRPr/>
          </a:p>
        </p:txBody>
      </p:sp>
      <p:pic>
        <p:nvPicPr>
          <p:cNvPr id="292" name="Google Shape;292;p43"/>
          <p:cNvPicPr preferRelativeResize="0"/>
          <p:nvPr/>
        </p:nvPicPr>
        <p:blipFill>
          <a:blip r:embed="rId3">
            <a:alphaModFix/>
          </a:blip>
          <a:stretch>
            <a:fillRect/>
          </a:stretch>
        </p:blipFill>
        <p:spPr>
          <a:xfrm>
            <a:off x="6582175" y="1340900"/>
            <a:ext cx="1766274" cy="3267676"/>
          </a:xfrm>
          <a:prstGeom prst="rect">
            <a:avLst/>
          </a:prstGeom>
          <a:noFill/>
          <a:ln>
            <a:noFill/>
          </a:ln>
        </p:spPr>
      </p:pic>
      <p:pic>
        <p:nvPicPr>
          <p:cNvPr id="293" name="Google Shape;293;p43"/>
          <p:cNvPicPr preferRelativeResize="0"/>
          <p:nvPr/>
        </p:nvPicPr>
        <p:blipFill>
          <a:blip r:embed="rId4">
            <a:alphaModFix/>
          </a:blip>
          <a:stretch>
            <a:fillRect/>
          </a:stretch>
        </p:blipFill>
        <p:spPr>
          <a:xfrm flipH="1">
            <a:off x="5232625" y="1061250"/>
            <a:ext cx="1288675" cy="3547325"/>
          </a:xfrm>
          <a:prstGeom prst="rect">
            <a:avLst/>
          </a:prstGeom>
          <a:noFill/>
          <a:ln>
            <a:noFill/>
          </a:ln>
        </p:spPr>
      </p:pic>
      <p:pic>
        <p:nvPicPr>
          <p:cNvPr id="294" name="Google Shape;294;p43"/>
          <p:cNvPicPr preferRelativeResize="0"/>
          <p:nvPr/>
        </p:nvPicPr>
        <p:blipFill>
          <a:blip r:embed="rId5">
            <a:alphaModFix/>
          </a:blip>
          <a:stretch>
            <a:fillRect/>
          </a:stretch>
        </p:blipFill>
        <p:spPr>
          <a:xfrm flipH="1">
            <a:off x="6108587" y="-2"/>
            <a:ext cx="2322176" cy="642900"/>
          </a:xfrm>
          <a:prstGeom prst="rect">
            <a:avLst/>
          </a:prstGeom>
          <a:noFill/>
          <a:ln>
            <a:noFill/>
          </a:ln>
        </p:spPr>
      </p:pic>
      <p:grpSp>
        <p:nvGrpSpPr>
          <p:cNvPr id="7" name="Google Shape;1375;p73">
            <a:extLst>
              <a:ext uri="{FF2B5EF4-FFF2-40B4-BE49-F238E27FC236}">
                <a16:creationId xmlns:a16="http://schemas.microsoft.com/office/drawing/2014/main" id="{CDBD2457-B32A-D9AE-B968-E83416403C0A}"/>
              </a:ext>
            </a:extLst>
          </p:cNvPr>
          <p:cNvGrpSpPr/>
          <p:nvPr/>
        </p:nvGrpSpPr>
        <p:grpSpPr>
          <a:xfrm>
            <a:off x="9082017" y="-12189783"/>
            <a:ext cx="12" cy="0"/>
            <a:chOff x="5274537" y="3992885"/>
            <a:chExt cx="2" cy="0"/>
          </a:xfrm>
        </p:grpSpPr>
        <p:sp>
          <p:nvSpPr>
            <p:cNvPr id="8" name="Google Shape;1376;p73">
              <a:extLst>
                <a:ext uri="{FF2B5EF4-FFF2-40B4-BE49-F238E27FC236}">
                  <a16:creationId xmlns:a16="http://schemas.microsoft.com/office/drawing/2014/main" id="{DF8B5621-17F9-83C6-3023-E71BB32E4214}"/>
                </a:ext>
              </a:extLst>
            </p:cNvPr>
            <p:cNvSpPr/>
            <p:nvPr/>
          </p:nvSpPr>
          <p:spPr>
            <a:xfrm>
              <a:off x="5274538" y="3992885"/>
              <a:ext cx="1" cy="0"/>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800">
                  <a:latin typeface="+mn-lt"/>
                </a:rPr>
                <a:t>Tim bẩm sinh</a:t>
              </a:r>
              <a:endParaRPr sz="1800">
                <a:latin typeface="+mn-lt"/>
              </a:endParaRPr>
            </a:p>
          </p:txBody>
        </p:sp>
        <p:sp>
          <p:nvSpPr>
            <p:cNvPr id="9" name="Google Shape;1377;p73">
              <a:extLst>
                <a:ext uri="{FF2B5EF4-FFF2-40B4-BE49-F238E27FC236}">
                  <a16:creationId xmlns:a16="http://schemas.microsoft.com/office/drawing/2014/main" id="{793B3D93-A3A5-FF25-A87C-BBC992A000E6}"/>
                </a:ext>
              </a:extLst>
            </p:cNvPr>
            <p:cNvSpPr/>
            <p:nvPr/>
          </p:nvSpPr>
          <p:spPr>
            <a:xfrm>
              <a:off x="5274537" y="3992885"/>
              <a:ext cx="0" cy="0"/>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mn-lt"/>
                </a:rPr>
                <a:t>1</a:t>
              </a:r>
              <a:endParaRPr sz="1800">
                <a:latin typeface="+mn-lt"/>
              </a:endParaRPr>
            </a:p>
          </p:txBody>
        </p:sp>
      </p:grpSp>
      <p:sp>
        <p:nvSpPr>
          <p:cNvPr id="22" name="Google Shape;1376;p73">
            <a:extLst>
              <a:ext uri="{FF2B5EF4-FFF2-40B4-BE49-F238E27FC236}">
                <a16:creationId xmlns:a16="http://schemas.microsoft.com/office/drawing/2014/main" id="{AF9E8AF2-EE44-1AA7-0AF5-D9C56430147B}"/>
              </a:ext>
            </a:extLst>
          </p:cNvPr>
          <p:cNvSpPr/>
          <p:nvPr/>
        </p:nvSpPr>
        <p:spPr>
          <a:xfrm>
            <a:off x="352650" y="1789954"/>
            <a:ext cx="4055039" cy="679216"/>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800">
                <a:latin typeface="+mn-lt"/>
              </a:rPr>
              <a:t>HC NT hô </a:t>
            </a:r>
            <a:r>
              <a:rPr lang="vi-VN" sz="1800" err="1">
                <a:latin typeface="+mn-lt"/>
              </a:rPr>
              <a:t>hấp</a:t>
            </a:r>
            <a:r>
              <a:rPr lang="vi-VN" sz="1800">
                <a:latin typeface="+mn-lt"/>
              </a:rPr>
              <a:t> </a:t>
            </a:r>
            <a:r>
              <a:rPr lang="vi-VN" sz="1800" err="1">
                <a:latin typeface="+mn-lt"/>
              </a:rPr>
              <a:t>dưới</a:t>
            </a:r>
            <a:endParaRPr sz="1800">
              <a:latin typeface="+mn-lt"/>
            </a:endParaRPr>
          </a:p>
        </p:txBody>
      </p:sp>
      <p:sp>
        <p:nvSpPr>
          <p:cNvPr id="23" name="Google Shape;1377;p73">
            <a:extLst>
              <a:ext uri="{FF2B5EF4-FFF2-40B4-BE49-F238E27FC236}">
                <a16:creationId xmlns:a16="http://schemas.microsoft.com/office/drawing/2014/main" id="{6996CABD-D0C7-9DEC-3D5F-9D9F5A8E0F99}"/>
              </a:ext>
            </a:extLst>
          </p:cNvPr>
          <p:cNvSpPr/>
          <p:nvPr/>
        </p:nvSpPr>
        <p:spPr>
          <a:xfrm>
            <a:off x="388374" y="1837955"/>
            <a:ext cx="631966" cy="608043"/>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mn-lt"/>
              </a:rPr>
              <a:t>2</a:t>
            </a:r>
            <a:endParaRPr sz="1800">
              <a:latin typeface="+mn-lt"/>
            </a:endParaRPr>
          </a:p>
        </p:txBody>
      </p:sp>
      <p:sp>
        <p:nvSpPr>
          <p:cNvPr id="24" name="Google Shape;1376;p73">
            <a:extLst>
              <a:ext uri="{FF2B5EF4-FFF2-40B4-BE49-F238E27FC236}">
                <a16:creationId xmlns:a16="http://schemas.microsoft.com/office/drawing/2014/main" id="{D41E9F6C-E23A-2E3A-2340-3BBEB45BD981}"/>
              </a:ext>
            </a:extLst>
          </p:cNvPr>
          <p:cNvSpPr/>
          <p:nvPr/>
        </p:nvSpPr>
        <p:spPr>
          <a:xfrm>
            <a:off x="342301" y="2581270"/>
            <a:ext cx="4110637" cy="679216"/>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mn-lt"/>
              </a:rPr>
              <a:t>Tim </a:t>
            </a:r>
            <a:r>
              <a:rPr lang="en-US" sz="1800" err="1">
                <a:latin typeface="+mn-lt"/>
              </a:rPr>
              <a:t>bẩm</a:t>
            </a:r>
            <a:r>
              <a:rPr lang="en-US" sz="1800">
                <a:latin typeface="+mn-lt"/>
              </a:rPr>
              <a:t> </a:t>
            </a:r>
            <a:r>
              <a:rPr lang="en-US" sz="1800" err="1">
                <a:latin typeface="+mn-lt"/>
              </a:rPr>
              <a:t>sinh</a:t>
            </a:r>
            <a:r>
              <a:rPr lang="en-US" sz="1800">
                <a:latin typeface="+mn-lt"/>
              </a:rPr>
              <a:t> TÍM</a:t>
            </a:r>
          </a:p>
        </p:txBody>
      </p:sp>
      <p:sp>
        <p:nvSpPr>
          <p:cNvPr id="25" name="Google Shape;1377;p73">
            <a:extLst>
              <a:ext uri="{FF2B5EF4-FFF2-40B4-BE49-F238E27FC236}">
                <a16:creationId xmlns:a16="http://schemas.microsoft.com/office/drawing/2014/main" id="{D8A6A1C2-9F86-0F3A-8E4A-CDC216B34C37}"/>
              </a:ext>
            </a:extLst>
          </p:cNvPr>
          <p:cNvSpPr/>
          <p:nvPr/>
        </p:nvSpPr>
        <p:spPr>
          <a:xfrm>
            <a:off x="381231" y="2616625"/>
            <a:ext cx="631966" cy="608043"/>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mn-lt"/>
              </a:rPr>
              <a:t>3</a:t>
            </a:r>
            <a:endParaRPr sz="1800">
              <a:latin typeface="+mn-lt"/>
            </a:endParaRPr>
          </a:p>
        </p:txBody>
      </p:sp>
      <p:sp>
        <p:nvSpPr>
          <p:cNvPr id="26" name="Google Shape;1376;p73">
            <a:extLst>
              <a:ext uri="{FF2B5EF4-FFF2-40B4-BE49-F238E27FC236}">
                <a16:creationId xmlns:a16="http://schemas.microsoft.com/office/drawing/2014/main" id="{CB26B5BC-0382-5008-9662-A3AA4E728290}"/>
              </a:ext>
            </a:extLst>
          </p:cNvPr>
          <p:cNvSpPr/>
          <p:nvPr/>
        </p:nvSpPr>
        <p:spPr>
          <a:xfrm>
            <a:off x="313727" y="3381371"/>
            <a:ext cx="4110637" cy="679216"/>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err="1">
                <a:latin typeface="+mn-lt"/>
              </a:rPr>
              <a:t>Sdd</a:t>
            </a:r>
            <a:r>
              <a:rPr lang="en-US" sz="1800">
                <a:latin typeface="+mn-lt"/>
              </a:rPr>
              <a:t> </a:t>
            </a:r>
            <a:r>
              <a:rPr lang="vi-VN" sz="1800" err="1">
                <a:latin typeface="+mn-lt"/>
              </a:rPr>
              <a:t>cấp</a:t>
            </a:r>
            <a:r>
              <a:rPr lang="vi-VN" sz="1800">
                <a:latin typeface="+mn-lt"/>
              </a:rPr>
              <a:t> </a:t>
            </a:r>
            <a:r>
              <a:rPr lang="vi-VN" sz="1800" err="1">
                <a:latin typeface="+mn-lt"/>
              </a:rPr>
              <a:t>nặng</a:t>
            </a:r>
            <a:endParaRPr lang="en-US" sz="1800">
              <a:latin typeface="+mn-lt"/>
            </a:endParaRPr>
          </a:p>
          <a:p>
            <a:pPr marL="0" lvl="0" indent="0" algn="ctr" rtl="0">
              <a:spcBef>
                <a:spcPts val="0"/>
              </a:spcBef>
              <a:spcAft>
                <a:spcPts val="0"/>
              </a:spcAft>
              <a:buNone/>
            </a:pPr>
            <a:r>
              <a:rPr lang="en-US" sz="1800" err="1">
                <a:latin typeface="+mn-lt"/>
              </a:rPr>
              <a:t>Sdd</a:t>
            </a:r>
            <a:r>
              <a:rPr lang="vi-VN" sz="1800">
                <a:latin typeface="+mn-lt"/>
              </a:rPr>
              <a:t> </a:t>
            </a:r>
            <a:r>
              <a:rPr lang="vi-VN" sz="1800" err="1">
                <a:latin typeface="+mn-lt"/>
              </a:rPr>
              <a:t>mạn</a:t>
            </a:r>
            <a:r>
              <a:rPr lang="vi-VN" sz="1800">
                <a:latin typeface="+mn-lt"/>
              </a:rPr>
              <a:t> trung </a:t>
            </a:r>
            <a:r>
              <a:rPr lang="vi-VN" sz="1800" err="1">
                <a:latin typeface="+mn-lt"/>
              </a:rPr>
              <a:t>bình</a:t>
            </a:r>
            <a:endParaRPr sz="1800">
              <a:latin typeface="+mn-lt"/>
            </a:endParaRPr>
          </a:p>
        </p:txBody>
      </p:sp>
      <p:sp>
        <p:nvSpPr>
          <p:cNvPr id="27" name="Google Shape;1377;p73">
            <a:extLst>
              <a:ext uri="{FF2B5EF4-FFF2-40B4-BE49-F238E27FC236}">
                <a16:creationId xmlns:a16="http://schemas.microsoft.com/office/drawing/2014/main" id="{A9DD5A1D-783E-9499-BBE6-86754DC8C884}"/>
              </a:ext>
            </a:extLst>
          </p:cNvPr>
          <p:cNvSpPr/>
          <p:nvPr/>
        </p:nvSpPr>
        <p:spPr>
          <a:xfrm>
            <a:off x="352657" y="3416726"/>
            <a:ext cx="631966" cy="608043"/>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mn-lt"/>
              </a:rPr>
              <a:t>4</a:t>
            </a:r>
            <a:endParaRPr sz="1800">
              <a:latin typeface="+mn-lt"/>
            </a:endParaRPr>
          </a:p>
        </p:txBody>
      </p:sp>
      <p:sp>
        <p:nvSpPr>
          <p:cNvPr id="28" name="Google Shape;1376;p73">
            <a:extLst>
              <a:ext uri="{FF2B5EF4-FFF2-40B4-BE49-F238E27FC236}">
                <a16:creationId xmlns:a16="http://schemas.microsoft.com/office/drawing/2014/main" id="{DB6D1281-884C-5E02-A46D-2875E20DBAC4}"/>
              </a:ext>
            </a:extLst>
          </p:cNvPr>
          <p:cNvSpPr/>
          <p:nvPr/>
        </p:nvSpPr>
        <p:spPr>
          <a:xfrm>
            <a:off x="342301" y="4181472"/>
            <a:ext cx="4110637" cy="679216"/>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800" err="1">
                <a:latin typeface="+mn-lt"/>
              </a:rPr>
              <a:t>Chậm</a:t>
            </a:r>
            <a:r>
              <a:rPr lang="vi-VN" sz="1800">
                <a:latin typeface="+mn-lt"/>
              </a:rPr>
              <a:t> </a:t>
            </a:r>
            <a:r>
              <a:rPr lang="vi-VN" sz="1800" err="1">
                <a:latin typeface="+mn-lt"/>
              </a:rPr>
              <a:t>phát</a:t>
            </a:r>
            <a:r>
              <a:rPr lang="vi-VN" sz="1800">
                <a:latin typeface="+mn-lt"/>
              </a:rPr>
              <a:t> </a:t>
            </a:r>
            <a:r>
              <a:rPr lang="vi-VN" sz="1800" err="1">
                <a:latin typeface="+mn-lt"/>
              </a:rPr>
              <a:t>triển</a:t>
            </a:r>
            <a:r>
              <a:rPr lang="vi-VN" sz="1800">
                <a:latin typeface="+mn-lt"/>
              </a:rPr>
              <a:t> </a:t>
            </a:r>
            <a:r>
              <a:rPr lang="vi-VN" sz="1800" err="1">
                <a:latin typeface="+mn-lt"/>
              </a:rPr>
              <a:t>vận</a:t>
            </a:r>
            <a:r>
              <a:rPr lang="vi-VN" sz="1800">
                <a:latin typeface="+mn-lt"/>
              </a:rPr>
              <a:t> </a:t>
            </a:r>
            <a:r>
              <a:rPr lang="vi-VN" sz="1800" err="1">
                <a:latin typeface="+mn-lt"/>
              </a:rPr>
              <a:t>động</a:t>
            </a:r>
            <a:endParaRPr sz="1800">
              <a:latin typeface="+mn-lt"/>
            </a:endParaRPr>
          </a:p>
        </p:txBody>
      </p:sp>
      <p:sp>
        <p:nvSpPr>
          <p:cNvPr id="29" name="Google Shape;1377;p73">
            <a:extLst>
              <a:ext uri="{FF2B5EF4-FFF2-40B4-BE49-F238E27FC236}">
                <a16:creationId xmlns:a16="http://schemas.microsoft.com/office/drawing/2014/main" id="{7FBC8E08-8920-DFCA-20D2-CC241F5208C5}"/>
              </a:ext>
            </a:extLst>
          </p:cNvPr>
          <p:cNvSpPr/>
          <p:nvPr/>
        </p:nvSpPr>
        <p:spPr>
          <a:xfrm>
            <a:off x="374088" y="4216827"/>
            <a:ext cx="631966" cy="608043"/>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mn-lt"/>
              </a:rPr>
              <a:t>5</a:t>
            </a:r>
            <a:endParaRPr sz="1800">
              <a:latin typeface="+mn-lt"/>
            </a:endParaRPr>
          </a:p>
        </p:txBody>
      </p:sp>
      <p:sp>
        <p:nvSpPr>
          <p:cNvPr id="30" name="Google Shape;1376;p73">
            <a:extLst>
              <a:ext uri="{FF2B5EF4-FFF2-40B4-BE49-F238E27FC236}">
                <a16:creationId xmlns:a16="http://schemas.microsoft.com/office/drawing/2014/main" id="{02B2984B-9AE7-057B-D39A-58C0E4B5E3A3}"/>
              </a:ext>
            </a:extLst>
          </p:cNvPr>
          <p:cNvSpPr/>
          <p:nvPr/>
        </p:nvSpPr>
        <p:spPr>
          <a:xfrm>
            <a:off x="361455" y="975566"/>
            <a:ext cx="4053380" cy="679216"/>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algn="ctr"/>
            <a:r>
              <a:rPr lang="vi-VN" sz="1800">
                <a:latin typeface="+mn-lt"/>
              </a:rPr>
              <a:t>Tiêu chảy cấp ngày 2 nhẹ</a:t>
            </a:r>
          </a:p>
        </p:txBody>
      </p:sp>
      <p:sp>
        <p:nvSpPr>
          <p:cNvPr id="31" name="Google Shape;1377;p73">
            <a:extLst>
              <a:ext uri="{FF2B5EF4-FFF2-40B4-BE49-F238E27FC236}">
                <a16:creationId xmlns:a16="http://schemas.microsoft.com/office/drawing/2014/main" id="{40491B06-269B-3B81-8189-79846BFCDAFC}"/>
              </a:ext>
            </a:extLst>
          </p:cNvPr>
          <p:cNvSpPr/>
          <p:nvPr/>
        </p:nvSpPr>
        <p:spPr>
          <a:xfrm>
            <a:off x="390751" y="1011661"/>
            <a:ext cx="631966" cy="608043"/>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mn-lt"/>
              </a:rPr>
              <a:t>1</a:t>
            </a:r>
            <a:endParaRPr sz="1800">
              <a:latin typeface="+mn-lt"/>
            </a:endParaRPr>
          </a:p>
        </p:txBody>
      </p:sp>
    </p:spTree>
    <p:extLst>
      <p:ext uri="{BB962C8B-B14F-4D97-AF65-F5344CB8AC3E}">
        <p14:creationId xmlns:p14="http://schemas.microsoft.com/office/powerpoint/2010/main" val="1463130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7"/>
          <p:cNvSpPr/>
          <p:nvPr/>
        </p:nvSpPr>
        <p:spPr>
          <a:xfrm>
            <a:off x="6900236" y="4542125"/>
            <a:ext cx="2004000" cy="12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Ciel Cadena" panose="02000503000000020004" pitchFamily="50" charset="0"/>
            </a:endParaRPr>
          </a:p>
        </p:txBody>
      </p:sp>
      <p:sp>
        <p:nvSpPr>
          <p:cNvPr id="195" name="Google Shape;195;p37"/>
          <p:cNvSpPr/>
          <p:nvPr/>
        </p:nvSpPr>
        <p:spPr>
          <a:xfrm>
            <a:off x="587225" y="3648075"/>
            <a:ext cx="2514000" cy="396000"/>
          </a:xfrm>
          <a:prstGeom prst="roundRect">
            <a:avLst>
              <a:gd name="adj" fmla="val 26301"/>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Ciel Cadena" panose="02000503000000020004" pitchFamily="50" charset="0"/>
            </a:endParaRPr>
          </a:p>
        </p:txBody>
      </p:sp>
      <p:sp>
        <p:nvSpPr>
          <p:cNvPr id="196" name="Google Shape;196;p37"/>
          <p:cNvSpPr/>
          <p:nvPr/>
        </p:nvSpPr>
        <p:spPr>
          <a:xfrm>
            <a:off x="3353100" y="1860975"/>
            <a:ext cx="2514000" cy="396000"/>
          </a:xfrm>
          <a:prstGeom prst="roundRect">
            <a:avLst>
              <a:gd name="adj" fmla="val 26301"/>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Ciel Cadena" panose="02000503000000020004" pitchFamily="50" charset="0"/>
            </a:endParaRPr>
          </a:p>
        </p:txBody>
      </p:sp>
      <p:sp>
        <p:nvSpPr>
          <p:cNvPr id="197" name="Google Shape;197;p37"/>
          <p:cNvSpPr/>
          <p:nvPr/>
        </p:nvSpPr>
        <p:spPr>
          <a:xfrm>
            <a:off x="3353100" y="3648075"/>
            <a:ext cx="3502500" cy="396000"/>
          </a:xfrm>
          <a:prstGeom prst="roundRect">
            <a:avLst>
              <a:gd name="adj" fmla="val 26301"/>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Ciel Cadena" panose="02000503000000020004" pitchFamily="50" charset="0"/>
            </a:endParaRPr>
          </a:p>
        </p:txBody>
      </p:sp>
      <p:sp>
        <p:nvSpPr>
          <p:cNvPr id="198" name="Google Shape;198;p37"/>
          <p:cNvSpPr/>
          <p:nvPr/>
        </p:nvSpPr>
        <p:spPr>
          <a:xfrm>
            <a:off x="587225" y="1860975"/>
            <a:ext cx="2514000" cy="396000"/>
          </a:xfrm>
          <a:prstGeom prst="roundRect">
            <a:avLst>
              <a:gd name="adj" fmla="val 26301"/>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Ciel Cadena" panose="02000503000000020004" pitchFamily="50" charset="0"/>
            </a:endParaRPr>
          </a:p>
        </p:txBody>
      </p:sp>
      <p:sp>
        <p:nvSpPr>
          <p:cNvPr id="199" name="Google Shape;199;p37"/>
          <p:cNvSpPr txBox="1">
            <a:spLocks noGrp="1"/>
          </p:cNvSpPr>
          <p:nvPr>
            <p:ph type="ctrTitle"/>
          </p:nvPr>
        </p:nvSpPr>
        <p:spPr>
          <a:xfrm flipH="1">
            <a:off x="3479100" y="1876429"/>
            <a:ext cx="2004000" cy="41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iCiel Cadena" panose="02000503000000020004" pitchFamily="50" charset="0"/>
              </a:rPr>
              <a:t>Khám</a:t>
            </a:r>
            <a:endParaRPr>
              <a:latin typeface="iCiel Cadena" panose="02000503000000020004" pitchFamily="50" charset="0"/>
            </a:endParaRPr>
          </a:p>
        </p:txBody>
      </p:sp>
      <p:sp>
        <p:nvSpPr>
          <p:cNvPr id="201" name="Google Shape;201;p37"/>
          <p:cNvSpPr txBox="1">
            <a:spLocks noGrp="1"/>
          </p:cNvSpPr>
          <p:nvPr>
            <p:ph type="title" idx="2"/>
          </p:nvPr>
        </p:nvSpPr>
        <p:spPr>
          <a:xfrm flipH="1">
            <a:off x="3479100" y="1236725"/>
            <a:ext cx="851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iCiel Cadena" panose="02000503000000020004" pitchFamily="50" charset="0"/>
              </a:rPr>
              <a:t>02</a:t>
            </a:r>
            <a:endParaRPr>
              <a:latin typeface="iCiel Cadena" panose="02000503000000020004" pitchFamily="50" charset="0"/>
            </a:endParaRPr>
          </a:p>
        </p:txBody>
      </p:sp>
      <p:sp>
        <p:nvSpPr>
          <p:cNvPr id="202" name="Google Shape;202;p37"/>
          <p:cNvSpPr txBox="1">
            <a:spLocks noGrp="1"/>
          </p:cNvSpPr>
          <p:nvPr>
            <p:ph type="ctrTitle" idx="3"/>
          </p:nvPr>
        </p:nvSpPr>
        <p:spPr>
          <a:xfrm flipH="1">
            <a:off x="3479525" y="3664675"/>
            <a:ext cx="3185100" cy="41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iCiel Cadena" panose="02000503000000020004" pitchFamily="50" charset="0"/>
              </a:rPr>
              <a:t>Chẩn đoán – Điều trị</a:t>
            </a:r>
            <a:endParaRPr>
              <a:latin typeface="iCiel Cadena" panose="02000503000000020004" pitchFamily="50" charset="0"/>
            </a:endParaRPr>
          </a:p>
        </p:txBody>
      </p:sp>
      <p:sp>
        <p:nvSpPr>
          <p:cNvPr id="204" name="Google Shape;204;p37"/>
          <p:cNvSpPr txBox="1">
            <a:spLocks noGrp="1"/>
          </p:cNvSpPr>
          <p:nvPr>
            <p:ph type="title" idx="5"/>
          </p:nvPr>
        </p:nvSpPr>
        <p:spPr>
          <a:xfrm flipH="1">
            <a:off x="3479100" y="3025075"/>
            <a:ext cx="851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iCiel Cadena" panose="02000503000000020004" pitchFamily="50" charset="0"/>
              </a:rPr>
              <a:t>04</a:t>
            </a:r>
            <a:endParaRPr>
              <a:latin typeface="iCiel Cadena" panose="02000503000000020004" pitchFamily="50" charset="0"/>
            </a:endParaRPr>
          </a:p>
        </p:txBody>
      </p:sp>
      <p:sp>
        <p:nvSpPr>
          <p:cNvPr id="205" name="Google Shape;205;p37"/>
          <p:cNvSpPr txBox="1">
            <a:spLocks noGrp="1"/>
          </p:cNvSpPr>
          <p:nvPr>
            <p:ph type="ctrTitle" idx="6"/>
          </p:nvPr>
        </p:nvSpPr>
        <p:spPr>
          <a:xfrm flipH="1">
            <a:off x="713000" y="1876425"/>
            <a:ext cx="2004000" cy="41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iCiel Cadena" panose="02000503000000020004" pitchFamily="50" charset="0"/>
              </a:rPr>
              <a:t>Bệnh sử	</a:t>
            </a:r>
            <a:endParaRPr>
              <a:latin typeface="iCiel Cadena" panose="02000503000000020004" pitchFamily="50" charset="0"/>
            </a:endParaRPr>
          </a:p>
        </p:txBody>
      </p:sp>
      <p:sp>
        <p:nvSpPr>
          <p:cNvPr id="207" name="Google Shape;207;p37"/>
          <p:cNvSpPr txBox="1">
            <a:spLocks noGrp="1"/>
          </p:cNvSpPr>
          <p:nvPr>
            <p:ph type="title" idx="8"/>
          </p:nvPr>
        </p:nvSpPr>
        <p:spPr>
          <a:xfrm flipH="1">
            <a:off x="713252" y="1236725"/>
            <a:ext cx="851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iCiel Cadena" panose="02000503000000020004" pitchFamily="50" charset="0"/>
              </a:rPr>
              <a:t>01</a:t>
            </a:r>
            <a:endParaRPr>
              <a:latin typeface="iCiel Cadena" panose="02000503000000020004" pitchFamily="50" charset="0"/>
            </a:endParaRPr>
          </a:p>
        </p:txBody>
      </p:sp>
      <p:sp>
        <p:nvSpPr>
          <p:cNvPr id="208" name="Google Shape;208;p37"/>
          <p:cNvSpPr txBox="1">
            <a:spLocks noGrp="1"/>
          </p:cNvSpPr>
          <p:nvPr>
            <p:ph type="ctrTitle" idx="9"/>
          </p:nvPr>
        </p:nvSpPr>
        <p:spPr>
          <a:xfrm flipH="1">
            <a:off x="713000" y="3664675"/>
            <a:ext cx="2308806" cy="41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iCiel Cadena" panose="02000503000000020004" pitchFamily="50" charset="0"/>
              </a:rPr>
              <a:t>Vấn đề - Biện luận</a:t>
            </a:r>
            <a:endParaRPr>
              <a:latin typeface="iCiel Cadena" panose="02000503000000020004" pitchFamily="50" charset="0"/>
            </a:endParaRPr>
          </a:p>
        </p:txBody>
      </p:sp>
      <p:sp>
        <p:nvSpPr>
          <p:cNvPr id="210" name="Google Shape;210;p37"/>
          <p:cNvSpPr txBox="1">
            <a:spLocks noGrp="1"/>
          </p:cNvSpPr>
          <p:nvPr>
            <p:ph type="title" idx="14"/>
          </p:nvPr>
        </p:nvSpPr>
        <p:spPr>
          <a:xfrm flipH="1">
            <a:off x="713252" y="3025075"/>
            <a:ext cx="851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iCiel Cadena" panose="02000503000000020004" pitchFamily="50" charset="0"/>
              </a:rPr>
              <a:t>03</a:t>
            </a:r>
            <a:endParaRPr>
              <a:latin typeface="iCiel Cadena" panose="02000503000000020004" pitchFamily="50" charset="0"/>
            </a:endParaRPr>
          </a:p>
        </p:txBody>
      </p:sp>
      <p:sp>
        <p:nvSpPr>
          <p:cNvPr id="211" name="Google Shape;211;p37"/>
          <p:cNvSpPr txBox="1">
            <a:spLocks noGrp="1"/>
          </p:cNvSpPr>
          <p:nvPr>
            <p:ph type="title" idx="15"/>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iCiel Cadena" panose="02000503000000020004" pitchFamily="50" charset="0"/>
              </a:rPr>
              <a:t>Nội Dung</a:t>
            </a:r>
            <a:endParaRPr>
              <a:latin typeface="iCiel Cadena" panose="02000503000000020004" pitchFamily="50" charset="0"/>
            </a:endParaRPr>
          </a:p>
        </p:txBody>
      </p:sp>
      <p:pic>
        <p:nvPicPr>
          <p:cNvPr id="212" name="Google Shape;212;p37"/>
          <p:cNvPicPr preferRelativeResize="0"/>
          <p:nvPr/>
        </p:nvPicPr>
        <p:blipFill>
          <a:blip r:embed="rId3">
            <a:alphaModFix/>
          </a:blip>
          <a:stretch>
            <a:fillRect/>
          </a:stretch>
        </p:blipFill>
        <p:spPr>
          <a:xfrm>
            <a:off x="6472312" y="1004650"/>
            <a:ext cx="634174" cy="693349"/>
          </a:xfrm>
          <a:prstGeom prst="rect">
            <a:avLst/>
          </a:prstGeom>
          <a:noFill/>
          <a:ln>
            <a:noFill/>
          </a:ln>
        </p:spPr>
      </p:pic>
      <p:pic>
        <p:nvPicPr>
          <p:cNvPr id="213" name="Google Shape;213;p37"/>
          <p:cNvPicPr preferRelativeResize="0"/>
          <p:nvPr/>
        </p:nvPicPr>
        <p:blipFill>
          <a:blip r:embed="rId4">
            <a:alphaModFix/>
          </a:blip>
          <a:stretch>
            <a:fillRect/>
          </a:stretch>
        </p:blipFill>
        <p:spPr>
          <a:xfrm>
            <a:off x="6108600" y="-2"/>
            <a:ext cx="2322176" cy="642900"/>
          </a:xfrm>
          <a:prstGeom prst="rect">
            <a:avLst/>
          </a:prstGeom>
          <a:noFill/>
          <a:ln>
            <a:noFill/>
          </a:ln>
        </p:spPr>
      </p:pic>
      <p:pic>
        <p:nvPicPr>
          <p:cNvPr id="214" name="Google Shape;214;p37"/>
          <p:cNvPicPr preferRelativeResize="0"/>
          <p:nvPr/>
        </p:nvPicPr>
        <p:blipFill>
          <a:blip r:embed="rId5">
            <a:alphaModFix/>
          </a:blip>
          <a:stretch>
            <a:fillRect/>
          </a:stretch>
        </p:blipFill>
        <p:spPr>
          <a:xfrm>
            <a:off x="7107475" y="1061250"/>
            <a:ext cx="1288675" cy="3547325"/>
          </a:xfrm>
          <a:prstGeom prst="rect">
            <a:avLst/>
          </a:prstGeom>
          <a:noFill/>
          <a:ln>
            <a:noFill/>
          </a:ln>
        </p:spPr>
      </p:pic>
      <p:sp>
        <p:nvSpPr>
          <p:cNvPr id="3" name="Subtitle 2">
            <a:extLst>
              <a:ext uri="{FF2B5EF4-FFF2-40B4-BE49-F238E27FC236}">
                <a16:creationId xmlns:a16="http://schemas.microsoft.com/office/drawing/2014/main" id="{18F8A4CC-D46B-13AB-320A-6D6C5400F93C}"/>
              </a:ext>
            </a:extLst>
          </p:cNvPr>
          <p:cNvSpPr>
            <a:spLocks noGrp="1"/>
          </p:cNvSpPr>
          <p:nvPr>
            <p:ph type="subTitle" idx="7"/>
          </p:nvPr>
        </p:nvSpPr>
        <p:spPr/>
        <p:txBody>
          <a:bodyPr/>
          <a:lstStyle/>
          <a:p>
            <a:endParaRPr lang="en-US"/>
          </a:p>
        </p:txBody>
      </p:sp>
      <p:sp>
        <p:nvSpPr>
          <p:cNvPr id="5" name="Subtitle 4">
            <a:extLst>
              <a:ext uri="{FF2B5EF4-FFF2-40B4-BE49-F238E27FC236}">
                <a16:creationId xmlns:a16="http://schemas.microsoft.com/office/drawing/2014/main" id="{3189CD88-6EDE-B17B-0B53-49709BCCE21D}"/>
              </a:ext>
            </a:extLst>
          </p:cNvPr>
          <p:cNvSpPr>
            <a:spLocks noGrp="1"/>
          </p:cNvSpPr>
          <p:nvPr>
            <p:ph type="subTitle" idx="1"/>
          </p:nvPr>
        </p:nvSpPr>
        <p:spPr/>
        <p:txBody>
          <a:bodyPr/>
          <a:lstStyle/>
          <a:p>
            <a:endParaRPr lang="en-US"/>
          </a:p>
        </p:txBody>
      </p:sp>
      <p:sp>
        <p:nvSpPr>
          <p:cNvPr id="7" name="Subtitle 6">
            <a:extLst>
              <a:ext uri="{FF2B5EF4-FFF2-40B4-BE49-F238E27FC236}">
                <a16:creationId xmlns:a16="http://schemas.microsoft.com/office/drawing/2014/main" id="{F4DC172F-C253-D0D8-50E8-48DA9911DCA1}"/>
              </a:ext>
            </a:extLst>
          </p:cNvPr>
          <p:cNvSpPr>
            <a:spLocks noGrp="1"/>
          </p:cNvSpPr>
          <p:nvPr>
            <p:ph type="subTitle" idx="13"/>
          </p:nvPr>
        </p:nvSpPr>
        <p:spPr/>
        <p:txBody>
          <a:bodyPr/>
          <a:lstStyle/>
          <a:p>
            <a:endParaRPr lang="en-US"/>
          </a:p>
        </p:txBody>
      </p:sp>
      <p:sp>
        <p:nvSpPr>
          <p:cNvPr id="9" name="Subtitle 8">
            <a:extLst>
              <a:ext uri="{FF2B5EF4-FFF2-40B4-BE49-F238E27FC236}">
                <a16:creationId xmlns:a16="http://schemas.microsoft.com/office/drawing/2014/main" id="{E336EE88-FFAC-FB27-145A-478BFDBFF09F}"/>
              </a:ext>
            </a:extLst>
          </p:cNvPr>
          <p:cNvSpPr>
            <a:spLocks noGrp="1"/>
          </p:cNvSpPr>
          <p:nvPr>
            <p:ph type="subTitle" idx="4"/>
          </p:nvPr>
        </p:nvSpPr>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5"/>
          <p:cNvSpPr/>
          <p:nvPr/>
        </p:nvSpPr>
        <p:spPr>
          <a:xfrm flipH="1">
            <a:off x="210888" y="4516325"/>
            <a:ext cx="1536600" cy="215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5"/>
          <p:cNvSpPr/>
          <p:nvPr/>
        </p:nvSpPr>
        <p:spPr>
          <a:xfrm flipH="1">
            <a:off x="7328288" y="4516325"/>
            <a:ext cx="1536600" cy="215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5"/>
          <p:cNvSpPr txBox="1">
            <a:spLocks noGrp="1"/>
          </p:cNvSpPr>
          <p:nvPr>
            <p:ph type="title"/>
          </p:nvPr>
        </p:nvSpPr>
        <p:spPr>
          <a:xfrm>
            <a:off x="1967700" y="1587988"/>
            <a:ext cx="5208600" cy="7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Chẩn đoán sơ bộ</a:t>
            </a:r>
            <a:endParaRPr/>
          </a:p>
        </p:txBody>
      </p:sp>
      <p:sp>
        <p:nvSpPr>
          <p:cNvPr id="330" name="Google Shape;330;p45"/>
          <p:cNvSpPr txBox="1">
            <a:spLocks noGrp="1"/>
          </p:cNvSpPr>
          <p:nvPr>
            <p:ph type="body" idx="1"/>
          </p:nvPr>
        </p:nvSpPr>
        <p:spPr>
          <a:xfrm>
            <a:off x="1967700" y="2491413"/>
            <a:ext cx="5208600" cy="2117162"/>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vi-VN" b="0" i="0">
                <a:solidFill>
                  <a:srgbClr val="000000"/>
                </a:solidFill>
                <a:effectLst/>
                <a:latin typeface="+mn-lt"/>
              </a:rPr>
              <a:t>Tiêu chảy cấp N2, không mất nước, do vi trùng, chưa biến chứng, không nguy cơ thất bại đường uống</a:t>
            </a:r>
            <a:endParaRPr lang="vi-VN">
              <a:solidFill>
                <a:srgbClr val="000000"/>
              </a:solidFill>
              <a:latin typeface="+mn-lt"/>
            </a:endParaRPr>
          </a:p>
          <a:p>
            <a:pPr marL="0" lvl="0" indent="0" algn="l" rtl="0">
              <a:spcBef>
                <a:spcPts val="0"/>
              </a:spcBef>
              <a:spcAft>
                <a:spcPts val="1200"/>
              </a:spcAft>
              <a:buNone/>
            </a:pPr>
            <a:r>
              <a:rPr lang="en-US" err="1">
                <a:solidFill>
                  <a:srgbClr val="000000"/>
                </a:solidFill>
                <a:latin typeface="+mn-lt"/>
              </a:rPr>
              <a:t>Viêm</a:t>
            </a:r>
            <a:r>
              <a:rPr lang="en-US">
                <a:solidFill>
                  <a:srgbClr val="000000"/>
                </a:solidFill>
                <a:latin typeface="+mn-lt"/>
              </a:rPr>
              <a:t> </a:t>
            </a:r>
            <a:r>
              <a:rPr lang="en-US" err="1">
                <a:solidFill>
                  <a:srgbClr val="000000"/>
                </a:solidFill>
                <a:latin typeface="+mn-lt"/>
              </a:rPr>
              <a:t>tiểu</a:t>
            </a:r>
            <a:r>
              <a:rPr lang="en-US">
                <a:solidFill>
                  <a:srgbClr val="000000"/>
                </a:solidFill>
                <a:latin typeface="+mn-lt"/>
              </a:rPr>
              <a:t> </a:t>
            </a:r>
            <a:r>
              <a:rPr lang="en-US" err="1">
                <a:solidFill>
                  <a:srgbClr val="000000"/>
                </a:solidFill>
                <a:latin typeface="+mn-lt"/>
              </a:rPr>
              <a:t>phế</a:t>
            </a:r>
            <a:r>
              <a:rPr lang="en-US">
                <a:solidFill>
                  <a:srgbClr val="000000"/>
                </a:solidFill>
                <a:latin typeface="+mn-lt"/>
              </a:rPr>
              <a:t> </a:t>
            </a:r>
            <a:r>
              <a:rPr lang="en-US" err="1">
                <a:solidFill>
                  <a:srgbClr val="000000"/>
                </a:solidFill>
                <a:latin typeface="+mn-lt"/>
              </a:rPr>
              <a:t>quản</a:t>
            </a:r>
            <a:r>
              <a:rPr lang="en-US" b="0" i="0">
                <a:solidFill>
                  <a:srgbClr val="000000"/>
                </a:solidFill>
                <a:effectLst/>
                <a:latin typeface="+mn-lt"/>
              </a:rPr>
              <a:t> </a:t>
            </a:r>
            <a:endParaRPr lang="vi-VN" b="0" i="0">
              <a:solidFill>
                <a:srgbClr val="000000"/>
              </a:solidFill>
              <a:effectLst/>
              <a:latin typeface="+mn-lt"/>
            </a:endParaRPr>
          </a:p>
          <a:p>
            <a:pPr marL="0" lvl="0" indent="0" algn="l" rtl="0">
              <a:spcBef>
                <a:spcPts val="0"/>
              </a:spcBef>
              <a:spcAft>
                <a:spcPts val="1200"/>
              </a:spcAft>
              <a:buNone/>
            </a:pPr>
            <a:r>
              <a:rPr lang="en-US" b="0" i="0" err="1">
                <a:solidFill>
                  <a:srgbClr val="000000"/>
                </a:solidFill>
                <a:effectLst/>
                <a:latin typeface="+mn-lt"/>
              </a:rPr>
              <a:t>Tứ</a:t>
            </a:r>
            <a:r>
              <a:rPr lang="en-US" b="0" i="0">
                <a:solidFill>
                  <a:srgbClr val="000000"/>
                </a:solidFill>
                <a:effectLst/>
                <a:latin typeface="+mn-lt"/>
              </a:rPr>
              <a:t> </a:t>
            </a:r>
            <a:r>
              <a:rPr lang="en-US" b="0" i="0" err="1">
                <a:solidFill>
                  <a:srgbClr val="000000"/>
                </a:solidFill>
                <a:effectLst/>
                <a:latin typeface="+mn-lt"/>
              </a:rPr>
              <a:t>chứng</a:t>
            </a:r>
            <a:r>
              <a:rPr lang="en-US" b="0" i="0">
                <a:solidFill>
                  <a:srgbClr val="000000"/>
                </a:solidFill>
                <a:effectLst/>
                <a:latin typeface="+mn-lt"/>
              </a:rPr>
              <a:t> Fallot</a:t>
            </a:r>
            <a:endParaRPr lang="vi-VN">
              <a:solidFill>
                <a:srgbClr val="000000"/>
              </a:solidFill>
              <a:latin typeface="+mn-lt"/>
            </a:endParaRPr>
          </a:p>
          <a:p>
            <a:pPr marL="0" lvl="0" indent="0" algn="l" rtl="0">
              <a:spcBef>
                <a:spcPts val="0"/>
              </a:spcBef>
              <a:spcAft>
                <a:spcPts val="1200"/>
              </a:spcAft>
              <a:buNone/>
            </a:pPr>
            <a:r>
              <a:rPr lang="en-US" b="0" i="0" err="1">
                <a:solidFill>
                  <a:srgbClr val="000000"/>
                </a:solidFill>
                <a:effectLst/>
                <a:latin typeface="+mn-lt"/>
              </a:rPr>
              <a:t>Suy</a:t>
            </a:r>
            <a:r>
              <a:rPr lang="en-US" b="0" i="0">
                <a:solidFill>
                  <a:srgbClr val="000000"/>
                </a:solidFill>
                <a:effectLst/>
                <a:latin typeface="+mn-lt"/>
              </a:rPr>
              <a:t> </a:t>
            </a:r>
            <a:r>
              <a:rPr lang="en-US" b="0" i="0" err="1">
                <a:solidFill>
                  <a:srgbClr val="000000"/>
                </a:solidFill>
                <a:effectLst/>
                <a:latin typeface="+mn-lt"/>
              </a:rPr>
              <a:t>dinh</a:t>
            </a:r>
            <a:r>
              <a:rPr lang="en-US" b="0" i="0">
                <a:solidFill>
                  <a:srgbClr val="000000"/>
                </a:solidFill>
                <a:effectLst/>
                <a:latin typeface="+mn-lt"/>
              </a:rPr>
              <a:t> </a:t>
            </a:r>
            <a:r>
              <a:rPr lang="en-US" b="0" i="0" err="1">
                <a:solidFill>
                  <a:srgbClr val="000000"/>
                </a:solidFill>
                <a:effectLst/>
                <a:latin typeface="+mn-lt"/>
              </a:rPr>
              <a:t>dưỡng</a:t>
            </a:r>
            <a:r>
              <a:rPr lang="en-US" b="0" i="0">
                <a:solidFill>
                  <a:srgbClr val="000000"/>
                </a:solidFill>
                <a:effectLst/>
                <a:latin typeface="+mn-lt"/>
              </a:rPr>
              <a:t> </a:t>
            </a:r>
            <a:r>
              <a:rPr lang="en-US" b="0" i="0" err="1">
                <a:solidFill>
                  <a:srgbClr val="000000"/>
                </a:solidFill>
                <a:effectLst/>
                <a:latin typeface="+mn-lt"/>
              </a:rPr>
              <a:t>cấp</a:t>
            </a:r>
            <a:r>
              <a:rPr lang="en-US" b="0" i="0">
                <a:solidFill>
                  <a:srgbClr val="000000"/>
                </a:solidFill>
                <a:effectLst/>
                <a:latin typeface="+mn-lt"/>
              </a:rPr>
              <a:t> </a:t>
            </a:r>
            <a:r>
              <a:rPr lang="en-US" b="0" i="0" err="1">
                <a:solidFill>
                  <a:srgbClr val="000000"/>
                </a:solidFill>
                <a:effectLst/>
                <a:latin typeface="+mn-lt"/>
              </a:rPr>
              <a:t>nặng</a:t>
            </a:r>
            <a:r>
              <a:rPr lang="en-US" b="0" i="0">
                <a:solidFill>
                  <a:srgbClr val="000000"/>
                </a:solidFill>
                <a:effectLst/>
                <a:latin typeface="+mn-lt"/>
              </a:rPr>
              <a:t>, </a:t>
            </a:r>
            <a:r>
              <a:rPr lang="en-US" b="0" i="0" err="1">
                <a:solidFill>
                  <a:srgbClr val="000000"/>
                </a:solidFill>
                <a:effectLst/>
                <a:latin typeface="+mn-lt"/>
              </a:rPr>
              <a:t>suy</a:t>
            </a:r>
            <a:r>
              <a:rPr lang="en-US" b="0" i="0">
                <a:solidFill>
                  <a:srgbClr val="000000"/>
                </a:solidFill>
                <a:effectLst/>
                <a:latin typeface="+mn-lt"/>
              </a:rPr>
              <a:t> </a:t>
            </a:r>
            <a:r>
              <a:rPr lang="en-US" b="0" i="0" err="1">
                <a:solidFill>
                  <a:srgbClr val="000000"/>
                </a:solidFill>
                <a:effectLst/>
                <a:latin typeface="+mn-lt"/>
              </a:rPr>
              <a:t>dinh</a:t>
            </a:r>
            <a:r>
              <a:rPr lang="en-US" b="0" i="0">
                <a:solidFill>
                  <a:srgbClr val="000000"/>
                </a:solidFill>
                <a:effectLst/>
                <a:latin typeface="+mn-lt"/>
              </a:rPr>
              <a:t> </a:t>
            </a:r>
            <a:r>
              <a:rPr lang="en-US" b="0" i="0" err="1">
                <a:solidFill>
                  <a:srgbClr val="000000"/>
                </a:solidFill>
                <a:effectLst/>
                <a:latin typeface="+mn-lt"/>
              </a:rPr>
              <a:t>dưỡng</a:t>
            </a:r>
            <a:r>
              <a:rPr lang="en-US" b="0" i="0">
                <a:solidFill>
                  <a:srgbClr val="000000"/>
                </a:solidFill>
                <a:effectLst/>
                <a:latin typeface="+mn-lt"/>
              </a:rPr>
              <a:t> </a:t>
            </a:r>
            <a:r>
              <a:rPr lang="en-US" b="0" i="0" err="1">
                <a:solidFill>
                  <a:srgbClr val="000000"/>
                </a:solidFill>
                <a:effectLst/>
                <a:latin typeface="+mn-lt"/>
              </a:rPr>
              <a:t>mạn</a:t>
            </a:r>
            <a:r>
              <a:rPr lang="en-US" b="0" i="0">
                <a:solidFill>
                  <a:srgbClr val="000000"/>
                </a:solidFill>
                <a:effectLst/>
                <a:latin typeface="+mn-lt"/>
              </a:rPr>
              <a:t> </a:t>
            </a:r>
            <a:r>
              <a:rPr lang="en-US" b="0" i="0" err="1">
                <a:solidFill>
                  <a:srgbClr val="000000"/>
                </a:solidFill>
                <a:effectLst/>
                <a:latin typeface="+mn-lt"/>
              </a:rPr>
              <a:t>trung</a:t>
            </a:r>
            <a:r>
              <a:rPr lang="en-US" b="0" i="0">
                <a:solidFill>
                  <a:srgbClr val="000000"/>
                </a:solidFill>
                <a:effectLst/>
                <a:latin typeface="+mn-lt"/>
              </a:rPr>
              <a:t> </a:t>
            </a:r>
            <a:r>
              <a:rPr lang="en-US" b="0" i="0" err="1">
                <a:solidFill>
                  <a:srgbClr val="000000"/>
                </a:solidFill>
                <a:effectLst/>
                <a:latin typeface="+mn-lt"/>
              </a:rPr>
              <a:t>bình</a:t>
            </a:r>
            <a:endParaRPr lang="en-US"/>
          </a:p>
        </p:txBody>
      </p:sp>
      <p:pic>
        <p:nvPicPr>
          <p:cNvPr id="331" name="Google Shape;331;p45"/>
          <p:cNvPicPr preferRelativeResize="0"/>
          <p:nvPr/>
        </p:nvPicPr>
        <p:blipFill>
          <a:blip r:embed="rId3">
            <a:alphaModFix/>
          </a:blip>
          <a:stretch>
            <a:fillRect/>
          </a:stretch>
        </p:blipFill>
        <p:spPr>
          <a:xfrm flipH="1">
            <a:off x="536350" y="764100"/>
            <a:ext cx="1396633" cy="3844475"/>
          </a:xfrm>
          <a:prstGeom prst="rect">
            <a:avLst/>
          </a:prstGeom>
          <a:noFill/>
          <a:ln>
            <a:noFill/>
          </a:ln>
        </p:spPr>
      </p:pic>
      <p:pic>
        <p:nvPicPr>
          <p:cNvPr id="332" name="Google Shape;332;p45"/>
          <p:cNvPicPr preferRelativeResize="0"/>
          <p:nvPr/>
        </p:nvPicPr>
        <p:blipFill>
          <a:blip r:embed="rId4">
            <a:alphaModFix/>
          </a:blip>
          <a:stretch>
            <a:fillRect/>
          </a:stretch>
        </p:blipFill>
        <p:spPr>
          <a:xfrm flipH="1">
            <a:off x="7479883" y="764100"/>
            <a:ext cx="1158225" cy="3844475"/>
          </a:xfrm>
          <a:prstGeom prst="rect">
            <a:avLst/>
          </a:prstGeom>
          <a:noFill/>
          <a:ln>
            <a:noFill/>
          </a:ln>
        </p:spPr>
      </p:pic>
      <p:pic>
        <p:nvPicPr>
          <p:cNvPr id="333" name="Google Shape;333;p45"/>
          <p:cNvPicPr preferRelativeResize="0"/>
          <p:nvPr/>
        </p:nvPicPr>
        <p:blipFill>
          <a:blip r:embed="rId5">
            <a:alphaModFix/>
          </a:blip>
          <a:stretch>
            <a:fillRect/>
          </a:stretch>
        </p:blipFill>
        <p:spPr>
          <a:xfrm flipH="1">
            <a:off x="3410912" y="-2"/>
            <a:ext cx="2322176" cy="642900"/>
          </a:xfrm>
          <a:prstGeom prst="rect">
            <a:avLst/>
          </a:prstGeom>
          <a:noFill/>
          <a:ln>
            <a:noFill/>
          </a:ln>
        </p:spPr>
      </p:pic>
    </p:spTree>
    <p:extLst>
      <p:ext uri="{BB962C8B-B14F-4D97-AF65-F5344CB8AC3E}">
        <p14:creationId xmlns:p14="http://schemas.microsoft.com/office/powerpoint/2010/main" val="1455457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A1046-4128-C7DC-3229-FE01C16FE441}"/>
              </a:ext>
            </a:extLst>
          </p:cNvPr>
          <p:cNvSpPr>
            <a:spLocks noGrp="1"/>
          </p:cNvSpPr>
          <p:nvPr>
            <p:ph type="title"/>
          </p:nvPr>
        </p:nvSpPr>
        <p:spPr/>
        <p:txBody>
          <a:bodyPr/>
          <a:lstStyle/>
          <a:p>
            <a:r>
              <a:rPr lang="vi-VN"/>
              <a:t>1. Tiêu chảy cấp</a:t>
            </a:r>
            <a:endParaRPr lang="en-US"/>
          </a:p>
        </p:txBody>
      </p:sp>
      <p:sp>
        <p:nvSpPr>
          <p:cNvPr id="3" name="Text Placeholder 2">
            <a:extLst>
              <a:ext uri="{FF2B5EF4-FFF2-40B4-BE49-F238E27FC236}">
                <a16:creationId xmlns:a16="http://schemas.microsoft.com/office/drawing/2014/main" id="{63F7B3C8-42C9-E40D-DDE9-501F5CACBD59}"/>
              </a:ext>
            </a:extLst>
          </p:cNvPr>
          <p:cNvSpPr>
            <a:spLocks noGrp="1"/>
          </p:cNvSpPr>
          <p:nvPr>
            <p:ph type="body" idx="1"/>
          </p:nvPr>
        </p:nvSpPr>
        <p:spPr>
          <a:xfrm>
            <a:off x="713250" y="1017724"/>
            <a:ext cx="7717500" cy="3979577"/>
          </a:xfrm>
        </p:spPr>
        <p:txBody>
          <a:bodyPr/>
          <a:lstStyle/>
          <a:p>
            <a:pPr algn="l" rtl="0" fontAlgn="base">
              <a:buFont typeface="Arial" panose="020B0604020202020204" pitchFamily="34" charset="0"/>
              <a:buChar char="•"/>
            </a:pPr>
            <a:r>
              <a:rPr lang="vi-VN" b="0" i="0">
                <a:solidFill>
                  <a:srgbClr val="000000"/>
                </a:solidFill>
                <a:effectLst/>
                <a:latin typeface="+mn-lt"/>
              </a:rPr>
              <a:t>Bé nam 13 tháng tuổi, tiêu phân lỏng khoảng 10 lần/ngày nên có tiêu chảy, bệnh ngày N2 nên là tiêu chảy cấp </a:t>
            </a:r>
          </a:p>
          <a:p>
            <a:pPr algn="l" rtl="0" fontAlgn="base">
              <a:buFont typeface="Arial" panose="020B0604020202020204" pitchFamily="34" charset="0"/>
              <a:buChar char="•"/>
            </a:pPr>
            <a:r>
              <a:rPr lang="vi-VN" b="0" i="0">
                <a:solidFill>
                  <a:srgbClr val="000000"/>
                </a:solidFill>
                <a:effectLst/>
                <a:latin typeface="+mn-lt"/>
              </a:rPr>
              <a:t>Dấu hiệu nguy hiểm toàn thân: không có vì bé không li bì, còn bú được, không có dấu hiệu nôn tất cả mọi thứ, không co giật </a:t>
            </a:r>
          </a:p>
          <a:p>
            <a:pPr algn="l" rtl="0" fontAlgn="base">
              <a:buFont typeface="Arial" panose="020B0604020202020204" pitchFamily="34" charset="0"/>
              <a:buChar char="•"/>
            </a:pPr>
            <a:r>
              <a:rPr lang="vi-VN" b="0" i="0">
                <a:solidFill>
                  <a:srgbClr val="000000"/>
                </a:solidFill>
                <a:effectLst/>
                <a:latin typeface="+mn-lt"/>
              </a:rPr>
              <a:t>Khám ghi nhận bé quấy khóc nhiều, mắt không trũng, dấu véo da mất nhanh =&gt; không có dấu mất nước</a:t>
            </a:r>
          </a:p>
          <a:p>
            <a:pPr algn="l" rtl="0" fontAlgn="base">
              <a:buFont typeface="Arial" panose="020B0604020202020204" pitchFamily="34" charset="0"/>
              <a:buChar char="•"/>
            </a:pPr>
            <a:r>
              <a:rPr lang="vi-VN" b="0" i="0">
                <a:solidFill>
                  <a:srgbClr val="000000"/>
                </a:solidFill>
                <a:effectLst/>
                <a:latin typeface="+mn-lt"/>
              </a:rPr>
              <a:t>Nguyên nhân </a:t>
            </a:r>
          </a:p>
          <a:p>
            <a:pPr lvl="1" fontAlgn="base"/>
            <a:r>
              <a:rPr lang="vi-VN" b="0" i="0">
                <a:solidFill>
                  <a:srgbClr val="000000"/>
                </a:solidFill>
                <a:effectLst/>
                <a:latin typeface="+mn-lt"/>
              </a:rPr>
              <a:t> Do vi trùng: </a:t>
            </a:r>
          </a:p>
          <a:p>
            <a:pPr lvl="2" fontAlgn="base">
              <a:buFont typeface="Wingdings" panose="05000000000000000000" pitchFamily="2" charset="2"/>
              <a:buChar char="§"/>
            </a:pPr>
            <a:r>
              <a:rPr lang="vi-VN" b="0" i="0">
                <a:solidFill>
                  <a:srgbClr val="000000"/>
                </a:solidFill>
                <a:effectLst/>
                <a:latin typeface="+mn-lt"/>
              </a:rPr>
              <a:t>YT ủng hộ: bé sốt liên tục 38.5 oC </a:t>
            </a:r>
          </a:p>
          <a:p>
            <a:pPr lvl="2" fontAlgn="base">
              <a:buFont typeface="Wingdings" panose="05000000000000000000" pitchFamily="2" charset="2"/>
              <a:buChar char="§"/>
            </a:pPr>
            <a:r>
              <a:rPr lang="vi-VN" b="0" i="0">
                <a:solidFill>
                  <a:srgbClr val="000000"/>
                </a:solidFill>
                <a:effectLst/>
                <a:latin typeface="+mn-lt"/>
              </a:rPr>
              <a:t>YT k ủng hộ: tiêu phân không có máu, không suy giảm miễn dịch, tần suất vi trùng ít gặp hơn siêu vi </a:t>
            </a:r>
          </a:p>
          <a:p>
            <a:pPr lvl="1" fontAlgn="base">
              <a:buFont typeface="Courier New" panose="02070309020205020404" pitchFamily="49" charset="0"/>
              <a:buChar char="o"/>
            </a:pPr>
            <a:r>
              <a:rPr lang="vi-VN">
                <a:solidFill>
                  <a:srgbClr val="000000"/>
                </a:solidFill>
                <a:latin typeface="+mn-lt"/>
              </a:rPr>
              <a:t>D</a:t>
            </a:r>
            <a:r>
              <a:rPr lang="vi-VN" b="0" i="0">
                <a:solidFill>
                  <a:srgbClr val="000000"/>
                </a:solidFill>
                <a:effectLst/>
                <a:latin typeface="+mn-lt"/>
              </a:rPr>
              <a:t>o siêu vi:</a:t>
            </a:r>
          </a:p>
          <a:p>
            <a:pPr lvl="2" fontAlgn="base">
              <a:buFont typeface="Wingdings" panose="05000000000000000000" pitchFamily="2" charset="2"/>
              <a:buChar char="§"/>
            </a:pPr>
            <a:r>
              <a:rPr lang="vi-VN" b="0" i="0">
                <a:solidFill>
                  <a:srgbClr val="000000"/>
                </a:solidFill>
                <a:effectLst/>
                <a:latin typeface="+mn-lt"/>
              </a:rPr>
              <a:t>YT ủng hộ: phân không nhầy máu, tần suất gặp siêu vi trên bé 13 tháng nhiều hơn, chưa tiêm ngừa rotavius</a:t>
            </a:r>
          </a:p>
          <a:p>
            <a:pPr lvl="2" fontAlgn="base">
              <a:buFont typeface="Wingdings" panose="05000000000000000000" pitchFamily="2" charset="2"/>
              <a:buChar char="§"/>
            </a:pPr>
            <a:r>
              <a:rPr lang="vi-VN" b="0" i="0">
                <a:solidFill>
                  <a:srgbClr val="000000"/>
                </a:solidFill>
                <a:effectLst/>
                <a:latin typeface="+mn-lt"/>
              </a:rPr>
              <a:t>YT không ủng hộ: không</a:t>
            </a:r>
          </a:p>
          <a:p>
            <a:endParaRPr lang="en-US"/>
          </a:p>
        </p:txBody>
      </p:sp>
    </p:spTree>
    <p:extLst>
      <p:ext uri="{BB962C8B-B14F-4D97-AF65-F5344CB8AC3E}">
        <p14:creationId xmlns:p14="http://schemas.microsoft.com/office/powerpoint/2010/main" val="3788937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93231-5D8A-30B9-CB13-F1E6402F9981}"/>
              </a:ext>
            </a:extLst>
          </p:cNvPr>
          <p:cNvSpPr>
            <a:spLocks noGrp="1"/>
          </p:cNvSpPr>
          <p:nvPr>
            <p:ph type="title"/>
          </p:nvPr>
        </p:nvSpPr>
        <p:spPr/>
        <p:txBody>
          <a:bodyPr/>
          <a:lstStyle/>
          <a:p>
            <a:r>
              <a:rPr lang="vi-VN"/>
              <a:t>1. Tiêu chảy cấp</a:t>
            </a:r>
            <a:endParaRPr lang="en-US"/>
          </a:p>
        </p:txBody>
      </p:sp>
      <p:sp>
        <p:nvSpPr>
          <p:cNvPr id="3" name="Text Placeholder 2">
            <a:extLst>
              <a:ext uri="{FF2B5EF4-FFF2-40B4-BE49-F238E27FC236}">
                <a16:creationId xmlns:a16="http://schemas.microsoft.com/office/drawing/2014/main" id="{39021331-3E45-FB2D-150D-524C74D51744}"/>
              </a:ext>
            </a:extLst>
          </p:cNvPr>
          <p:cNvSpPr>
            <a:spLocks noGrp="1"/>
          </p:cNvSpPr>
          <p:nvPr>
            <p:ph type="body" idx="1"/>
          </p:nvPr>
        </p:nvSpPr>
        <p:spPr/>
        <p:txBody>
          <a:bodyPr/>
          <a:lstStyle/>
          <a:p>
            <a:pPr>
              <a:buFont typeface="Symbol" panose="05050102010706020507" pitchFamily="18" charset="2"/>
              <a:buChar char="Þ"/>
            </a:pPr>
            <a:r>
              <a:rPr lang="vi-VN" b="0" i="0">
                <a:solidFill>
                  <a:srgbClr val="000000"/>
                </a:solidFill>
                <a:effectLst/>
                <a:latin typeface="+mn-lt"/>
              </a:rPr>
              <a:t>Đ</a:t>
            </a:r>
            <a:r>
              <a:rPr lang="en-US" b="0" i="0" err="1">
                <a:solidFill>
                  <a:srgbClr val="000000"/>
                </a:solidFill>
                <a:effectLst/>
                <a:latin typeface="+mn-lt"/>
              </a:rPr>
              <a:t>ặt</a:t>
            </a:r>
            <a:r>
              <a:rPr lang="en-US" b="0" i="0">
                <a:solidFill>
                  <a:srgbClr val="000000"/>
                </a:solidFill>
                <a:effectLst/>
                <a:latin typeface="+mn-lt"/>
              </a:rPr>
              <a:t> </a:t>
            </a:r>
            <a:r>
              <a:rPr lang="en-US" b="0" i="0" err="1">
                <a:solidFill>
                  <a:srgbClr val="000000"/>
                </a:solidFill>
                <a:effectLst/>
                <a:latin typeface="+mn-lt"/>
              </a:rPr>
              <a:t>nguyên</a:t>
            </a:r>
            <a:r>
              <a:rPr lang="en-US" b="0" i="0">
                <a:solidFill>
                  <a:srgbClr val="000000"/>
                </a:solidFill>
                <a:effectLst/>
                <a:latin typeface="+mn-lt"/>
              </a:rPr>
              <a:t> </a:t>
            </a:r>
            <a:r>
              <a:rPr lang="en-US" b="0" i="0" err="1">
                <a:solidFill>
                  <a:srgbClr val="000000"/>
                </a:solidFill>
                <a:effectLst/>
                <a:latin typeface="+mn-lt"/>
              </a:rPr>
              <a:t>nhân</a:t>
            </a:r>
            <a:r>
              <a:rPr lang="en-US" b="0" i="0">
                <a:solidFill>
                  <a:srgbClr val="000000"/>
                </a:solidFill>
                <a:effectLst/>
                <a:latin typeface="+mn-lt"/>
              </a:rPr>
              <a:t> do vi </a:t>
            </a:r>
            <a:r>
              <a:rPr lang="en-US" b="0" i="0" err="1">
                <a:solidFill>
                  <a:srgbClr val="000000"/>
                </a:solidFill>
                <a:effectLst/>
                <a:latin typeface="+mn-lt"/>
              </a:rPr>
              <a:t>trùng</a:t>
            </a:r>
            <a:r>
              <a:rPr lang="en-US" b="0" i="0">
                <a:solidFill>
                  <a:srgbClr val="000000"/>
                </a:solidFill>
                <a:effectLst/>
                <a:latin typeface="+mn-lt"/>
              </a:rPr>
              <a:t> </a:t>
            </a:r>
            <a:r>
              <a:rPr lang="en-US" b="0" i="0" err="1">
                <a:solidFill>
                  <a:srgbClr val="000000"/>
                </a:solidFill>
                <a:effectLst/>
                <a:latin typeface="+mn-lt"/>
              </a:rPr>
              <a:t>lên</a:t>
            </a:r>
            <a:r>
              <a:rPr lang="en-US" b="0" i="0">
                <a:solidFill>
                  <a:srgbClr val="000000"/>
                </a:solidFill>
                <a:effectLst/>
                <a:latin typeface="+mn-lt"/>
              </a:rPr>
              <a:t> </a:t>
            </a:r>
            <a:r>
              <a:rPr lang="en-US" b="0" i="0" err="1">
                <a:solidFill>
                  <a:srgbClr val="000000"/>
                </a:solidFill>
                <a:effectLst/>
                <a:latin typeface="+mn-lt"/>
              </a:rPr>
              <a:t>trên</a:t>
            </a:r>
            <a:r>
              <a:rPr lang="en-US" b="0" i="0">
                <a:solidFill>
                  <a:srgbClr val="000000"/>
                </a:solidFill>
                <a:effectLst/>
                <a:latin typeface="+mn-lt"/>
              </a:rPr>
              <a:t> </a:t>
            </a:r>
            <a:r>
              <a:rPr lang="en-US" b="0" i="0" err="1">
                <a:solidFill>
                  <a:srgbClr val="000000"/>
                </a:solidFill>
                <a:effectLst/>
                <a:latin typeface="+mn-lt"/>
              </a:rPr>
              <a:t>vì</a:t>
            </a:r>
            <a:r>
              <a:rPr lang="en-US" b="0" i="0">
                <a:solidFill>
                  <a:srgbClr val="000000"/>
                </a:solidFill>
                <a:effectLst/>
                <a:latin typeface="+mn-lt"/>
              </a:rPr>
              <a:t> </a:t>
            </a:r>
            <a:r>
              <a:rPr lang="vi-VN" b="0" i="0">
                <a:solidFill>
                  <a:srgbClr val="000000"/>
                </a:solidFill>
                <a:effectLst/>
                <a:latin typeface="+mn-lt"/>
              </a:rPr>
              <a:t>BN bắt đầu tiêu chảy vào N17 sau nhập viện, </a:t>
            </a:r>
            <a:r>
              <a:rPr lang="en-US" b="0" i="0" err="1">
                <a:solidFill>
                  <a:srgbClr val="000000"/>
                </a:solidFill>
                <a:effectLst/>
                <a:latin typeface="+mn-lt"/>
              </a:rPr>
              <a:t>nếu</a:t>
            </a:r>
            <a:r>
              <a:rPr lang="en-US" b="0" i="0">
                <a:solidFill>
                  <a:srgbClr val="000000"/>
                </a:solidFill>
                <a:effectLst/>
                <a:latin typeface="+mn-lt"/>
              </a:rPr>
              <a:t> </a:t>
            </a:r>
            <a:r>
              <a:rPr lang="en-US" b="0" i="0" err="1">
                <a:solidFill>
                  <a:srgbClr val="000000"/>
                </a:solidFill>
                <a:effectLst/>
                <a:latin typeface="+mn-lt"/>
              </a:rPr>
              <a:t>nghĩ</a:t>
            </a:r>
            <a:r>
              <a:rPr lang="en-US" b="0" i="0">
                <a:solidFill>
                  <a:srgbClr val="000000"/>
                </a:solidFill>
                <a:effectLst/>
                <a:latin typeface="+mn-lt"/>
              </a:rPr>
              <a:t> do virus </a:t>
            </a:r>
            <a:r>
              <a:rPr lang="en-US" b="0" i="0" err="1">
                <a:solidFill>
                  <a:srgbClr val="000000"/>
                </a:solidFill>
                <a:effectLst/>
                <a:latin typeface="+mn-lt"/>
              </a:rPr>
              <a:t>sẽ</a:t>
            </a:r>
            <a:r>
              <a:rPr lang="en-US" b="0" i="0">
                <a:solidFill>
                  <a:srgbClr val="000000"/>
                </a:solidFill>
                <a:effectLst/>
                <a:latin typeface="+mn-lt"/>
              </a:rPr>
              <a:t> </a:t>
            </a:r>
            <a:r>
              <a:rPr lang="en-US" b="0" i="0" err="1">
                <a:solidFill>
                  <a:srgbClr val="000000"/>
                </a:solidFill>
                <a:effectLst/>
                <a:latin typeface="+mn-lt"/>
              </a:rPr>
              <a:t>không</a:t>
            </a:r>
            <a:r>
              <a:rPr lang="en-US" b="0" i="0">
                <a:solidFill>
                  <a:srgbClr val="000000"/>
                </a:solidFill>
                <a:effectLst/>
                <a:latin typeface="+mn-lt"/>
              </a:rPr>
              <a:t> </a:t>
            </a:r>
            <a:r>
              <a:rPr lang="en-US" b="0" i="0" err="1">
                <a:solidFill>
                  <a:srgbClr val="000000"/>
                </a:solidFill>
                <a:effectLst/>
                <a:latin typeface="+mn-lt"/>
              </a:rPr>
              <a:t>điều</a:t>
            </a:r>
            <a:r>
              <a:rPr lang="en-US" b="0" i="0">
                <a:solidFill>
                  <a:srgbClr val="000000"/>
                </a:solidFill>
                <a:effectLst/>
                <a:latin typeface="+mn-lt"/>
              </a:rPr>
              <a:t> </a:t>
            </a:r>
            <a:r>
              <a:rPr lang="en-US" b="0" i="0" err="1">
                <a:solidFill>
                  <a:srgbClr val="000000"/>
                </a:solidFill>
                <a:effectLst/>
                <a:latin typeface="+mn-lt"/>
              </a:rPr>
              <a:t>trị</a:t>
            </a:r>
            <a:r>
              <a:rPr lang="en-US" b="0" i="0">
                <a:solidFill>
                  <a:srgbClr val="000000"/>
                </a:solidFill>
                <a:effectLst/>
                <a:latin typeface="+mn-lt"/>
              </a:rPr>
              <a:t> </a:t>
            </a:r>
            <a:r>
              <a:rPr lang="en-US" b="0" i="0" err="1">
                <a:solidFill>
                  <a:srgbClr val="000000"/>
                </a:solidFill>
                <a:effectLst/>
                <a:latin typeface="+mn-lt"/>
              </a:rPr>
              <a:t>kháng</a:t>
            </a:r>
            <a:r>
              <a:rPr lang="en-US" b="0" i="0">
                <a:solidFill>
                  <a:srgbClr val="000000"/>
                </a:solidFill>
                <a:effectLst/>
                <a:latin typeface="+mn-lt"/>
              </a:rPr>
              <a:t> </a:t>
            </a:r>
            <a:r>
              <a:rPr lang="en-US" b="0" i="0" err="1">
                <a:solidFill>
                  <a:srgbClr val="000000"/>
                </a:solidFill>
                <a:effectLst/>
                <a:latin typeface="+mn-lt"/>
              </a:rPr>
              <a:t>sinh</a:t>
            </a:r>
            <a:r>
              <a:rPr lang="en-US" b="0" i="0">
                <a:solidFill>
                  <a:srgbClr val="000000"/>
                </a:solidFill>
                <a:effectLst/>
                <a:latin typeface="+mn-lt"/>
              </a:rPr>
              <a:t> </a:t>
            </a:r>
            <a:r>
              <a:rPr lang="en-US" b="0" i="0" err="1">
                <a:solidFill>
                  <a:srgbClr val="000000"/>
                </a:solidFill>
                <a:effectLst/>
                <a:latin typeface="+mn-lt"/>
              </a:rPr>
              <a:t>và</a:t>
            </a:r>
            <a:r>
              <a:rPr lang="en-US" b="0" i="0">
                <a:solidFill>
                  <a:srgbClr val="000000"/>
                </a:solidFill>
                <a:effectLst/>
                <a:latin typeface="+mn-lt"/>
              </a:rPr>
              <a:t> </a:t>
            </a:r>
            <a:r>
              <a:rPr lang="en-US" b="0" i="0" err="1">
                <a:solidFill>
                  <a:srgbClr val="000000"/>
                </a:solidFill>
                <a:effectLst/>
                <a:latin typeface="+mn-lt"/>
              </a:rPr>
              <a:t>có</a:t>
            </a:r>
            <a:r>
              <a:rPr lang="en-US" b="0" i="0">
                <a:solidFill>
                  <a:srgbClr val="000000"/>
                </a:solidFill>
                <a:effectLst/>
                <a:latin typeface="+mn-lt"/>
              </a:rPr>
              <a:t> </a:t>
            </a:r>
            <a:r>
              <a:rPr lang="en-US" b="0" i="0" err="1">
                <a:solidFill>
                  <a:srgbClr val="000000"/>
                </a:solidFill>
                <a:effectLst/>
                <a:latin typeface="+mn-lt"/>
              </a:rPr>
              <a:t>khả</a:t>
            </a:r>
            <a:r>
              <a:rPr lang="en-US" b="0" i="0">
                <a:solidFill>
                  <a:srgbClr val="000000"/>
                </a:solidFill>
                <a:effectLst/>
                <a:latin typeface="+mn-lt"/>
              </a:rPr>
              <a:t> </a:t>
            </a:r>
            <a:r>
              <a:rPr lang="en-US" b="0" i="0" err="1">
                <a:solidFill>
                  <a:srgbClr val="000000"/>
                </a:solidFill>
                <a:effectLst/>
                <a:latin typeface="+mn-lt"/>
              </a:rPr>
              <a:t>năng</a:t>
            </a:r>
            <a:r>
              <a:rPr lang="en-US" b="0" i="0">
                <a:solidFill>
                  <a:srgbClr val="000000"/>
                </a:solidFill>
                <a:effectLst/>
                <a:latin typeface="+mn-lt"/>
              </a:rPr>
              <a:t> </a:t>
            </a:r>
            <a:r>
              <a:rPr lang="en-US" b="0" i="0" err="1">
                <a:solidFill>
                  <a:srgbClr val="000000"/>
                </a:solidFill>
                <a:effectLst/>
                <a:latin typeface="+mn-lt"/>
              </a:rPr>
              <a:t>làm</a:t>
            </a:r>
            <a:r>
              <a:rPr lang="en-US" b="0" i="0">
                <a:solidFill>
                  <a:srgbClr val="000000"/>
                </a:solidFill>
                <a:effectLst/>
                <a:latin typeface="+mn-lt"/>
              </a:rPr>
              <a:t> </a:t>
            </a:r>
            <a:r>
              <a:rPr lang="en-US" b="0" i="0" err="1">
                <a:solidFill>
                  <a:srgbClr val="000000"/>
                </a:solidFill>
                <a:effectLst/>
                <a:latin typeface="+mn-lt"/>
              </a:rPr>
              <a:t>nặng</a:t>
            </a:r>
            <a:r>
              <a:rPr lang="en-US" b="0" i="0">
                <a:solidFill>
                  <a:srgbClr val="000000"/>
                </a:solidFill>
                <a:effectLst/>
                <a:latin typeface="+mn-lt"/>
              </a:rPr>
              <a:t> </a:t>
            </a:r>
            <a:r>
              <a:rPr lang="vi-VN" b="0" i="0">
                <a:solidFill>
                  <a:srgbClr val="000000"/>
                </a:solidFill>
                <a:effectLst/>
                <a:latin typeface="+mn-lt"/>
              </a:rPr>
              <a:t>tình trạng bệnh</a:t>
            </a:r>
          </a:p>
          <a:p>
            <a:r>
              <a:rPr lang="vi-VN" b="0" i="0">
                <a:solidFill>
                  <a:srgbClr val="000000"/>
                </a:solidFill>
                <a:effectLst/>
                <a:latin typeface="+mn-lt"/>
              </a:rPr>
              <a:t>Nguy cơ thất bại đường uống: bé tỉnh, không tổn thương họng miệng, chỉ ói 3 lần/ngày, tiêu chảy khoảng 10 lần/ngày (&lt;2 lần/1h), uống được ORS nên sẽ bù dịch theo phác đồ A</a:t>
            </a:r>
          </a:p>
          <a:p>
            <a:pPr marL="139700" indent="0">
              <a:buNone/>
            </a:pPr>
            <a:r>
              <a:rPr lang="vi-VN" b="0" i="0">
                <a:solidFill>
                  <a:srgbClr val="000000"/>
                </a:solidFill>
                <a:effectLst/>
                <a:latin typeface="+mn-lt"/>
              </a:rPr>
              <a:t>=&gt; Tiêu chảy cấp N2, không mất nước, do vi trùng, chưa biến chứng, không nguy cơ thất bại đường uống</a:t>
            </a:r>
          </a:p>
          <a:p>
            <a:pPr marL="139700" indent="0">
              <a:buNone/>
            </a:pPr>
            <a:endParaRPr lang="en-US">
              <a:latin typeface="+mn-lt"/>
            </a:endParaRPr>
          </a:p>
        </p:txBody>
      </p:sp>
    </p:spTree>
    <p:extLst>
      <p:ext uri="{BB962C8B-B14F-4D97-AF65-F5344CB8AC3E}">
        <p14:creationId xmlns:p14="http://schemas.microsoft.com/office/powerpoint/2010/main" val="2561911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6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2. HC </a:t>
            </a:r>
            <a:r>
              <a:rPr lang="en-US" err="1"/>
              <a:t>nhiễm</a:t>
            </a:r>
            <a:r>
              <a:rPr lang="en-US"/>
              <a:t> </a:t>
            </a:r>
            <a:r>
              <a:rPr lang="en-US" err="1"/>
              <a:t>trùng</a:t>
            </a:r>
            <a:r>
              <a:rPr lang="en-US"/>
              <a:t> </a:t>
            </a:r>
            <a:r>
              <a:rPr lang="en-US" err="1"/>
              <a:t>hh</a:t>
            </a:r>
            <a:r>
              <a:rPr lang="en-US"/>
              <a:t> </a:t>
            </a:r>
            <a:r>
              <a:rPr lang="en-US" err="1"/>
              <a:t>dưới</a:t>
            </a:r>
            <a:r>
              <a:rPr lang="en-US"/>
              <a:t> </a:t>
            </a:r>
            <a:endParaRPr/>
          </a:p>
        </p:txBody>
      </p:sp>
      <p:sp>
        <p:nvSpPr>
          <p:cNvPr id="1052" name="Google Shape;1052;p68"/>
          <p:cNvSpPr txBox="1">
            <a:spLocks noGrp="1"/>
          </p:cNvSpPr>
          <p:nvPr>
            <p:ph type="body" idx="1"/>
          </p:nvPr>
        </p:nvSpPr>
        <p:spPr>
          <a:xfrm>
            <a:off x="500063" y="1017725"/>
            <a:ext cx="8222456" cy="35910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600"/>
              </a:spcAft>
              <a:buFontTx/>
              <a:buChar char="-"/>
            </a:pPr>
            <a:r>
              <a:rPr lang="en-US" err="1"/>
              <a:t>Lâm</a:t>
            </a:r>
            <a:r>
              <a:rPr lang="en-US"/>
              <a:t> </a:t>
            </a:r>
            <a:r>
              <a:rPr lang="en-US" err="1"/>
              <a:t>sàng</a:t>
            </a:r>
            <a:r>
              <a:rPr lang="en-US"/>
              <a:t> </a:t>
            </a:r>
            <a:r>
              <a:rPr lang="en-US" err="1"/>
              <a:t>có</a:t>
            </a:r>
            <a:r>
              <a:rPr lang="en-US"/>
              <a:t> TC NT HH: </a:t>
            </a:r>
            <a:r>
              <a:rPr lang="en-US" err="1"/>
              <a:t>sốt</a:t>
            </a:r>
            <a:r>
              <a:rPr lang="en-US"/>
              <a:t> 38-39oC, ho, </a:t>
            </a:r>
            <a:r>
              <a:rPr lang="en-US" err="1"/>
              <a:t>thở</a:t>
            </a:r>
            <a:r>
              <a:rPr lang="en-US"/>
              <a:t> </a:t>
            </a:r>
            <a:r>
              <a:rPr lang="en-US" err="1"/>
              <a:t>nhanh</a:t>
            </a:r>
            <a:r>
              <a:rPr lang="en-US"/>
              <a:t> </a:t>
            </a:r>
            <a:r>
              <a:rPr lang="en-US" err="1"/>
              <a:t>nhẹ</a:t>
            </a:r>
            <a:r>
              <a:rPr lang="en-US"/>
              <a:t> 44l/p, co </a:t>
            </a:r>
            <a:r>
              <a:rPr lang="en-US" err="1"/>
              <a:t>lõm</a:t>
            </a:r>
            <a:r>
              <a:rPr lang="en-US"/>
              <a:t> </a:t>
            </a:r>
            <a:r>
              <a:rPr lang="en-US" err="1"/>
              <a:t>ngực</a:t>
            </a:r>
            <a:r>
              <a:rPr lang="en-US"/>
              <a:t> </a:t>
            </a:r>
            <a:r>
              <a:rPr lang="en-US" err="1"/>
              <a:t>nhẹ</a:t>
            </a:r>
            <a:r>
              <a:rPr lang="en-US"/>
              <a:t>, </a:t>
            </a:r>
            <a:r>
              <a:rPr lang="en-US" err="1"/>
              <a:t>bứt</a:t>
            </a:r>
            <a:r>
              <a:rPr lang="en-US"/>
              <a:t> </a:t>
            </a:r>
            <a:r>
              <a:rPr lang="en-US" err="1"/>
              <a:t>rứt</a:t>
            </a:r>
            <a:r>
              <a:rPr lang="en-US"/>
              <a:t>, </a:t>
            </a:r>
            <a:r>
              <a:rPr lang="en-US" err="1"/>
              <a:t>quấy</a:t>
            </a:r>
            <a:r>
              <a:rPr lang="en-US"/>
              <a:t> </a:t>
            </a:r>
            <a:r>
              <a:rPr lang="en-US" err="1"/>
              <a:t>khóc</a:t>
            </a:r>
            <a:r>
              <a:rPr lang="en-US"/>
              <a:t> </a:t>
            </a:r>
            <a:r>
              <a:rPr lang="en-US" err="1"/>
              <a:t>nhiều</a:t>
            </a:r>
            <a:r>
              <a:rPr lang="en-US"/>
              <a:t>, </a:t>
            </a:r>
            <a:r>
              <a:rPr lang="en-US" err="1"/>
              <a:t>bú</a:t>
            </a:r>
            <a:r>
              <a:rPr lang="en-US"/>
              <a:t> </a:t>
            </a:r>
            <a:r>
              <a:rPr lang="en-US" err="1"/>
              <a:t>kém</a:t>
            </a:r>
            <a:r>
              <a:rPr lang="en-US"/>
              <a:t>, </a:t>
            </a:r>
            <a:r>
              <a:rPr lang="en-US" err="1"/>
              <a:t>không</a:t>
            </a:r>
            <a:r>
              <a:rPr lang="en-US"/>
              <a:t> </a:t>
            </a:r>
            <a:r>
              <a:rPr lang="en-US" err="1"/>
              <a:t>thở</a:t>
            </a:r>
            <a:r>
              <a:rPr lang="en-US"/>
              <a:t> </a:t>
            </a:r>
            <a:r>
              <a:rPr lang="en-US" err="1"/>
              <a:t>rên</a:t>
            </a:r>
            <a:r>
              <a:rPr lang="en-US"/>
              <a:t>, </a:t>
            </a:r>
            <a:r>
              <a:rPr lang="en-US" err="1"/>
              <a:t>không</a:t>
            </a:r>
            <a:r>
              <a:rPr lang="en-US"/>
              <a:t> </a:t>
            </a:r>
            <a:r>
              <a:rPr lang="en-US" err="1"/>
              <a:t>phập</a:t>
            </a:r>
            <a:r>
              <a:rPr lang="en-US"/>
              <a:t> </a:t>
            </a:r>
            <a:r>
              <a:rPr lang="en-US" err="1"/>
              <a:t>phồng</a:t>
            </a:r>
            <a:r>
              <a:rPr lang="en-US"/>
              <a:t> </a:t>
            </a:r>
            <a:r>
              <a:rPr lang="en-US" err="1"/>
              <a:t>cánh</a:t>
            </a:r>
            <a:r>
              <a:rPr lang="en-US"/>
              <a:t> </a:t>
            </a:r>
            <a:r>
              <a:rPr lang="en-US" err="1"/>
              <a:t>mũi</a:t>
            </a:r>
            <a:r>
              <a:rPr lang="en-US"/>
              <a:t>, </a:t>
            </a:r>
            <a:r>
              <a:rPr lang="en-US" err="1"/>
              <a:t>không</a:t>
            </a:r>
            <a:r>
              <a:rPr lang="en-US"/>
              <a:t> </a:t>
            </a:r>
            <a:r>
              <a:rPr lang="en-US" err="1"/>
              <a:t>ngưng</a:t>
            </a:r>
            <a:r>
              <a:rPr lang="en-US"/>
              <a:t> </a:t>
            </a:r>
            <a:r>
              <a:rPr lang="en-US" err="1"/>
              <a:t>thở</a:t>
            </a:r>
            <a:r>
              <a:rPr lang="en-US"/>
              <a:t>, </a:t>
            </a:r>
            <a:r>
              <a:rPr lang="en-US" err="1"/>
              <a:t>nhịp</a:t>
            </a:r>
            <a:r>
              <a:rPr lang="en-US"/>
              <a:t> </a:t>
            </a:r>
            <a:r>
              <a:rPr lang="en-US" err="1"/>
              <a:t>tim</a:t>
            </a:r>
            <a:r>
              <a:rPr lang="en-US"/>
              <a:t> </a:t>
            </a:r>
            <a:r>
              <a:rPr lang="en-US" err="1"/>
              <a:t>bình</a:t>
            </a:r>
            <a:r>
              <a:rPr lang="en-US"/>
              <a:t> </a:t>
            </a:r>
            <a:r>
              <a:rPr lang="en-US" err="1"/>
              <a:t>thường</a:t>
            </a:r>
            <a:r>
              <a:rPr lang="en-US"/>
              <a:t>, CRT&lt;2s</a:t>
            </a:r>
          </a:p>
          <a:p>
            <a:pPr marL="285750" lvl="0" indent="-285750" algn="l" rtl="0">
              <a:spcBef>
                <a:spcPts val="0"/>
              </a:spcBef>
              <a:spcAft>
                <a:spcPts val="600"/>
              </a:spcAft>
              <a:buFontTx/>
              <a:buChar char="-"/>
            </a:pPr>
            <a:r>
              <a:rPr lang="en-US" err="1"/>
              <a:t>Khám</a:t>
            </a:r>
            <a:r>
              <a:rPr lang="en-US"/>
              <a:t> </a:t>
            </a:r>
            <a:r>
              <a:rPr lang="en-US" err="1"/>
              <a:t>phổi</a:t>
            </a:r>
            <a:r>
              <a:rPr lang="en-US"/>
              <a:t>: </a:t>
            </a:r>
            <a:r>
              <a:rPr lang="en-US" err="1"/>
              <a:t>phổi</a:t>
            </a:r>
            <a:r>
              <a:rPr lang="en-US"/>
              <a:t> </a:t>
            </a:r>
            <a:r>
              <a:rPr lang="en-US" err="1"/>
              <a:t>thô</a:t>
            </a:r>
            <a:r>
              <a:rPr lang="en-US"/>
              <a:t>, </a:t>
            </a:r>
            <a:r>
              <a:rPr lang="en-US" err="1"/>
              <a:t>âm</a:t>
            </a:r>
            <a:r>
              <a:rPr lang="en-US"/>
              <a:t> </a:t>
            </a:r>
            <a:r>
              <a:rPr lang="en-US" err="1"/>
              <a:t>phê</a:t>
            </a:r>
            <a:r>
              <a:rPr lang="en-US"/>
              <a:t> </a:t>
            </a:r>
            <a:r>
              <a:rPr lang="en-US" err="1"/>
              <a:t>bào</a:t>
            </a:r>
            <a:r>
              <a:rPr lang="en-US"/>
              <a:t> </a:t>
            </a:r>
            <a:r>
              <a:rPr lang="en-US" err="1"/>
              <a:t>đều</a:t>
            </a:r>
            <a:r>
              <a:rPr lang="en-US"/>
              <a:t> 2 </a:t>
            </a:r>
            <a:r>
              <a:rPr lang="en-US" err="1"/>
              <a:t>bên</a:t>
            </a:r>
            <a:r>
              <a:rPr lang="en-US"/>
              <a:t>, </a:t>
            </a:r>
            <a:r>
              <a:rPr lang="en-US" err="1"/>
              <a:t>phổi</a:t>
            </a:r>
            <a:r>
              <a:rPr lang="en-US"/>
              <a:t> </a:t>
            </a:r>
            <a:r>
              <a:rPr lang="en-US" err="1"/>
              <a:t>không</a:t>
            </a:r>
            <a:r>
              <a:rPr lang="en-US"/>
              <a:t> rale</a:t>
            </a:r>
          </a:p>
          <a:p>
            <a:pPr marL="285750" lvl="0" indent="-285750" algn="l" rtl="0">
              <a:spcBef>
                <a:spcPts val="0"/>
              </a:spcBef>
              <a:spcAft>
                <a:spcPts val="600"/>
              </a:spcAft>
              <a:buFontTx/>
              <a:buChar char="-"/>
            </a:pPr>
            <a:r>
              <a:rPr lang="en-US" err="1"/>
              <a:t>Xquang</a:t>
            </a:r>
            <a:r>
              <a:rPr lang="en-US"/>
              <a:t> </a:t>
            </a:r>
            <a:r>
              <a:rPr lang="en-US" err="1"/>
              <a:t>ngực</a:t>
            </a:r>
            <a:r>
              <a:rPr lang="en-US"/>
              <a:t> </a:t>
            </a:r>
            <a:r>
              <a:rPr lang="en-US" err="1"/>
              <a:t>thẳng</a:t>
            </a:r>
            <a:r>
              <a:rPr lang="en-US"/>
              <a:t>: </a:t>
            </a:r>
            <a:r>
              <a:rPr lang="en-US" err="1"/>
              <a:t>hình</a:t>
            </a:r>
            <a:r>
              <a:rPr lang="en-US"/>
              <a:t> </a:t>
            </a:r>
            <a:r>
              <a:rPr lang="en-US" err="1"/>
              <a:t>ảnh</a:t>
            </a:r>
            <a:r>
              <a:rPr lang="en-US"/>
              <a:t> </a:t>
            </a:r>
            <a:r>
              <a:rPr lang="en-US" err="1"/>
              <a:t>dày</a:t>
            </a:r>
            <a:r>
              <a:rPr lang="en-US"/>
              <a:t> </a:t>
            </a:r>
            <a:r>
              <a:rPr lang="en-US" err="1"/>
              <a:t>thành</a:t>
            </a:r>
            <a:r>
              <a:rPr lang="en-US"/>
              <a:t> </a:t>
            </a:r>
            <a:r>
              <a:rPr lang="en-US" err="1"/>
              <a:t>phế</a:t>
            </a:r>
            <a:r>
              <a:rPr lang="en-US"/>
              <a:t> </a:t>
            </a:r>
            <a:r>
              <a:rPr lang="en-US" err="1"/>
              <a:t>quản</a:t>
            </a:r>
            <a:r>
              <a:rPr lang="en-US"/>
              <a:t>, ứ </a:t>
            </a:r>
            <a:r>
              <a:rPr lang="en-US" err="1"/>
              <a:t>khí</a:t>
            </a:r>
            <a:r>
              <a:rPr lang="en-US"/>
              <a:t> </a:t>
            </a:r>
            <a:r>
              <a:rPr lang="en-US" err="1"/>
              <a:t>phế</a:t>
            </a:r>
            <a:r>
              <a:rPr lang="en-US"/>
              <a:t> </a:t>
            </a:r>
            <a:r>
              <a:rPr lang="en-US" err="1"/>
              <a:t>nang</a:t>
            </a:r>
            <a:r>
              <a:rPr lang="en-US"/>
              <a:t>, </a:t>
            </a:r>
            <a:r>
              <a:rPr lang="en-US" err="1"/>
              <a:t>nghĩ</a:t>
            </a:r>
            <a:r>
              <a:rPr lang="en-US"/>
              <a:t> </a:t>
            </a:r>
            <a:r>
              <a:rPr lang="en-US" err="1"/>
              <a:t>viêm</a:t>
            </a:r>
            <a:r>
              <a:rPr lang="en-US"/>
              <a:t> </a:t>
            </a:r>
            <a:r>
              <a:rPr lang="en-US" err="1"/>
              <a:t>tiểu</a:t>
            </a:r>
            <a:r>
              <a:rPr lang="en-US"/>
              <a:t> </a:t>
            </a:r>
            <a:r>
              <a:rPr lang="en-US" err="1"/>
              <a:t>phế</a:t>
            </a:r>
            <a:r>
              <a:rPr lang="en-US"/>
              <a:t> </a:t>
            </a:r>
            <a:r>
              <a:rPr lang="en-US" err="1"/>
              <a:t>quản</a:t>
            </a:r>
            <a:r>
              <a:rPr lang="en-US"/>
              <a:t> (5/11/22)</a:t>
            </a:r>
          </a:p>
          <a:p>
            <a:pPr marL="285750" lvl="0" indent="-285750" algn="l" rtl="0">
              <a:spcBef>
                <a:spcPts val="0"/>
              </a:spcBef>
              <a:spcAft>
                <a:spcPts val="600"/>
              </a:spcAft>
              <a:buFontTx/>
              <a:buChar char="-"/>
            </a:pPr>
            <a:r>
              <a:rPr lang="en-US"/>
              <a:t>CTM: </a:t>
            </a:r>
            <a:r>
              <a:rPr lang="en-US" b="1"/>
              <a:t>WBC 15.1 </a:t>
            </a:r>
            <a:r>
              <a:rPr lang="en-US"/>
              <a:t>(8.8-12) %Neu 32.5 (35-40) Neu 4.82 </a:t>
            </a:r>
            <a:r>
              <a:rPr lang="en-US" b="1"/>
              <a:t>%</a:t>
            </a:r>
            <a:r>
              <a:rPr lang="en-US" b="1" err="1"/>
              <a:t>Lympho</a:t>
            </a:r>
            <a:r>
              <a:rPr lang="en-US" b="1"/>
              <a:t> 50.2 </a:t>
            </a:r>
          </a:p>
          <a:p>
            <a:pPr marL="285750" lvl="0" indent="-285750" algn="l" rtl="0">
              <a:spcBef>
                <a:spcPts val="0"/>
              </a:spcBef>
              <a:spcAft>
                <a:spcPts val="600"/>
              </a:spcAft>
              <a:buFontTx/>
              <a:buChar char="-"/>
            </a:pPr>
            <a:r>
              <a:rPr lang="en-US">
                <a:sym typeface="Wingdings" panose="05000000000000000000" pitchFamily="2" charset="2"/>
              </a:rPr>
              <a:t> </a:t>
            </a:r>
            <a:r>
              <a:rPr lang="en-US" err="1">
                <a:sym typeface="Wingdings" panose="05000000000000000000" pitchFamily="2" charset="2"/>
              </a:rPr>
              <a:t>Kết</a:t>
            </a:r>
            <a:r>
              <a:rPr lang="en-US">
                <a:sym typeface="Wingdings" panose="05000000000000000000" pitchFamily="2" charset="2"/>
              </a:rPr>
              <a:t> </a:t>
            </a:r>
            <a:r>
              <a:rPr lang="en-US" err="1">
                <a:sym typeface="Wingdings" panose="05000000000000000000" pitchFamily="2" charset="2"/>
              </a:rPr>
              <a:t>luận</a:t>
            </a:r>
            <a:r>
              <a:rPr lang="en-US">
                <a:sym typeface="Wingdings" panose="05000000000000000000" pitchFamily="2" charset="2"/>
              </a:rPr>
              <a:t>: </a:t>
            </a:r>
            <a:r>
              <a:rPr lang="en-US" err="1">
                <a:sym typeface="Wingdings" panose="05000000000000000000" pitchFamily="2" charset="2"/>
              </a:rPr>
              <a:t>Viêm</a:t>
            </a:r>
            <a:r>
              <a:rPr lang="en-US">
                <a:sym typeface="Wingdings" panose="05000000000000000000" pitchFamily="2" charset="2"/>
              </a:rPr>
              <a:t> </a:t>
            </a:r>
            <a:r>
              <a:rPr lang="en-US" err="1">
                <a:sym typeface="Wingdings" panose="05000000000000000000" pitchFamily="2" charset="2"/>
              </a:rPr>
              <a:t>tiểu</a:t>
            </a:r>
            <a:r>
              <a:rPr lang="en-US">
                <a:sym typeface="Wingdings" panose="05000000000000000000" pitchFamily="2" charset="2"/>
              </a:rPr>
              <a:t> </a:t>
            </a:r>
            <a:r>
              <a:rPr lang="en-US" err="1">
                <a:sym typeface="Wingdings" panose="05000000000000000000" pitchFamily="2" charset="2"/>
              </a:rPr>
              <a:t>phế</a:t>
            </a:r>
            <a:r>
              <a:rPr lang="en-US">
                <a:sym typeface="Wingdings" panose="05000000000000000000" pitchFamily="2" charset="2"/>
              </a:rPr>
              <a:t> </a:t>
            </a:r>
            <a:r>
              <a:rPr lang="en-US" err="1">
                <a:sym typeface="Wingdings" panose="05000000000000000000" pitchFamily="2" charset="2"/>
              </a:rPr>
              <a:t>quản</a:t>
            </a:r>
            <a:r>
              <a:rPr lang="en-US">
                <a:sym typeface="Wingdings" panose="05000000000000000000" pitchFamily="2" charset="2"/>
              </a:rPr>
              <a:t> </a:t>
            </a:r>
            <a:r>
              <a:rPr lang="en-US" err="1">
                <a:sym typeface="Wingdings" panose="05000000000000000000" pitchFamily="2" charset="2"/>
              </a:rPr>
              <a:t>thể</a:t>
            </a:r>
            <a:r>
              <a:rPr lang="en-US">
                <a:sym typeface="Wingdings" panose="05000000000000000000" pitchFamily="2" charset="2"/>
              </a:rPr>
              <a:t> </a:t>
            </a:r>
            <a:r>
              <a:rPr lang="en-US" err="1">
                <a:sym typeface="Wingdings" panose="05000000000000000000" pitchFamily="2" charset="2"/>
              </a:rPr>
              <a:t>nhẹ</a:t>
            </a:r>
            <a:r>
              <a:rPr lang="en-US">
                <a:sym typeface="Wingdings" panose="05000000000000000000" pitchFamily="2" charset="2"/>
              </a:rPr>
              <a:t> (</a:t>
            </a:r>
            <a:r>
              <a:rPr lang="en-US" err="1">
                <a:sym typeface="Wingdings" panose="05000000000000000000" pitchFamily="2" charset="2"/>
              </a:rPr>
              <a:t>theo</a:t>
            </a:r>
            <a:r>
              <a:rPr lang="en-US">
                <a:sym typeface="Wingdings" panose="05000000000000000000" pitchFamily="2" charset="2"/>
              </a:rPr>
              <a:t> Stephen Berman) </a:t>
            </a:r>
            <a:r>
              <a:rPr lang="en-US" err="1">
                <a:sym typeface="Wingdings" panose="05000000000000000000" pitchFamily="2" charset="2"/>
              </a:rPr>
              <a:t>nghĩ</a:t>
            </a:r>
            <a:r>
              <a:rPr lang="en-US">
                <a:sym typeface="Wingdings" panose="05000000000000000000" pitchFamily="2" charset="2"/>
              </a:rPr>
              <a:t> do RSV</a:t>
            </a:r>
            <a:endParaRPr lang="en-US"/>
          </a:p>
        </p:txBody>
      </p:sp>
    </p:spTree>
    <p:extLst>
      <p:ext uri="{BB962C8B-B14F-4D97-AF65-F5344CB8AC3E}">
        <p14:creationId xmlns:p14="http://schemas.microsoft.com/office/powerpoint/2010/main" val="232209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6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3. Tim </a:t>
            </a:r>
            <a:r>
              <a:rPr lang="vi-VN" err="1"/>
              <a:t>bẩm</a:t>
            </a:r>
            <a:r>
              <a:rPr lang="vi-VN"/>
              <a:t> sinh</a:t>
            </a:r>
            <a:br>
              <a:rPr lang="vi-VN"/>
            </a:br>
            <a:endParaRPr/>
          </a:p>
        </p:txBody>
      </p:sp>
      <p:sp>
        <p:nvSpPr>
          <p:cNvPr id="1052" name="Google Shape;1052;p68"/>
          <p:cNvSpPr txBox="1">
            <a:spLocks noGrp="1"/>
          </p:cNvSpPr>
          <p:nvPr>
            <p:ph type="body" idx="1"/>
          </p:nvPr>
        </p:nvSpPr>
        <p:spPr>
          <a:xfrm>
            <a:off x="500063" y="1017725"/>
            <a:ext cx="8222456" cy="3591000"/>
          </a:xfrm>
          <a:prstGeom prst="rect">
            <a:avLst/>
          </a:prstGeom>
        </p:spPr>
        <p:txBody>
          <a:bodyPr spcFirstLastPara="1" wrap="square" lIns="91425" tIns="91425" rIns="91425" bIns="91425" anchor="t" anchorCtr="0">
            <a:noAutofit/>
          </a:bodyPr>
          <a:lstStyle/>
          <a:p>
            <a:pPr marL="0" lvl="0" indent="0" algn="l" rtl="0">
              <a:spcBef>
                <a:spcPts val="0"/>
              </a:spcBef>
              <a:spcAft>
                <a:spcPts val="600"/>
              </a:spcAft>
              <a:buNone/>
            </a:pPr>
            <a:r>
              <a:rPr lang="vi-VN" b="1" i="0">
                <a:solidFill>
                  <a:srgbClr val="C00000"/>
                </a:solidFill>
                <a:effectLst/>
                <a:latin typeface="+mn-lt"/>
              </a:rPr>
              <a:t>a. Tím trung ương</a:t>
            </a:r>
          </a:p>
          <a:p>
            <a:pPr marL="0" lvl="0" indent="0" algn="l" rtl="0">
              <a:spcBef>
                <a:spcPts val="0"/>
              </a:spcBef>
              <a:spcAft>
                <a:spcPts val="600"/>
              </a:spcAft>
              <a:buNone/>
            </a:pPr>
            <a:r>
              <a:rPr lang="vi-VN" b="0" i="0">
                <a:solidFill>
                  <a:srgbClr val="000000"/>
                </a:solidFill>
                <a:effectLst/>
                <a:latin typeface="+mn-lt"/>
              </a:rPr>
              <a:t>Bé có môi tím, đầu chi tím, SpO2 78%/ canulla 2l/ph, thuộc loại tím trung ương</a:t>
            </a:r>
            <a:r>
              <a:rPr lang="en-US">
                <a:solidFill>
                  <a:srgbClr val="000000"/>
                </a:solidFill>
                <a:latin typeface="+mn-lt"/>
              </a:rPr>
              <a:t> -&gt; </a:t>
            </a:r>
            <a:r>
              <a:rPr lang="en-US" err="1">
                <a:solidFill>
                  <a:srgbClr val="000000"/>
                </a:solidFill>
                <a:latin typeface="+mn-lt"/>
              </a:rPr>
              <a:t>Đề</a:t>
            </a:r>
            <a:r>
              <a:rPr lang="en-US">
                <a:solidFill>
                  <a:srgbClr val="000000"/>
                </a:solidFill>
                <a:latin typeface="+mn-lt"/>
              </a:rPr>
              <a:t> </a:t>
            </a:r>
            <a:r>
              <a:rPr lang="en-US" err="1">
                <a:solidFill>
                  <a:srgbClr val="000000"/>
                </a:solidFill>
                <a:latin typeface="+mn-lt"/>
              </a:rPr>
              <a:t>nghị</a:t>
            </a:r>
            <a:r>
              <a:rPr lang="en-US">
                <a:solidFill>
                  <a:srgbClr val="000000"/>
                </a:solidFill>
                <a:latin typeface="+mn-lt"/>
              </a:rPr>
              <a:t> CTM, KMĐM</a:t>
            </a:r>
            <a:endParaRPr lang="vi-VN" b="0" i="0">
              <a:solidFill>
                <a:srgbClr val="000000"/>
              </a:solidFill>
              <a:effectLst/>
              <a:latin typeface="+mn-lt"/>
            </a:endParaRPr>
          </a:p>
          <a:p>
            <a:pPr marL="285750" indent="-285750"/>
            <a:r>
              <a:rPr lang="en-US" b="0" i="0">
                <a:solidFill>
                  <a:srgbClr val="000000"/>
                </a:solidFill>
                <a:effectLst/>
                <a:latin typeface="+mn-lt"/>
              </a:rPr>
              <a:t>CTM (5/11): Hb 9,2 g/dl -&gt; Hb </a:t>
            </a:r>
            <a:r>
              <a:rPr lang="en-US" b="0" i="0" err="1">
                <a:solidFill>
                  <a:srgbClr val="000000"/>
                </a:solidFill>
                <a:effectLst/>
                <a:latin typeface="+mn-lt"/>
              </a:rPr>
              <a:t>khử</a:t>
            </a:r>
            <a:r>
              <a:rPr lang="en-US" b="0" i="0">
                <a:solidFill>
                  <a:srgbClr val="000000"/>
                </a:solidFill>
                <a:effectLst/>
                <a:latin typeface="+mn-lt"/>
              </a:rPr>
              <a:t> = 9,2 x 22% = 2,024g/dl</a:t>
            </a:r>
            <a:endParaRPr lang="vi-VN" b="0" i="0">
              <a:solidFill>
                <a:srgbClr val="000000"/>
              </a:solidFill>
              <a:effectLst/>
              <a:latin typeface="+mn-lt"/>
              <a:sym typeface="Wingdings" panose="05000000000000000000" pitchFamily="2" charset="2"/>
            </a:endParaRPr>
          </a:p>
        </p:txBody>
      </p:sp>
    </p:spTree>
    <p:extLst>
      <p:ext uri="{BB962C8B-B14F-4D97-AF65-F5344CB8AC3E}">
        <p14:creationId xmlns:p14="http://schemas.microsoft.com/office/powerpoint/2010/main" val="3179352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FB01E-B7D3-EC0D-C8FA-5A603ABACADA}"/>
              </a:ext>
            </a:extLst>
          </p:cNvPr>
          <p:cNvSpPr>
            <a:spLocks noGrp="1"/>
          </p:cNvSpPr>
          <p:nvPr>
            <p:ph type="title"/>
          </p:nvPr>
        </p:nvSpPr>
        <p:spPr/>
        <p:txBody>
          <a:bodyPr/>
          <a:lstStyle/>
          <a:p>
            <a:r>
              <a:rPr lang="vi-VN" sz="2800" b="0" i="0">
                <a:solidFill>
                  <a:srgbClr val="A16DBC"/>
                </a:solidFill>
                <a:effectLst/>
                <a:latin typeface="iCiel Cadena" panose="02000503000000020004" pitchFamily="50" charset="0"/>
                <a:ea typeface="Titan One" panose="020B0604020202020204" charset="0"/>
                <a:cs typeface="Titan One" panose="020B0604020202020204" charset="0"/>
              </a:rPr>
              <a:t>3. Tim </a:t>
            </a:r>
            <a:r>
              <a:rPr lang="vi-VN" sz="2800" b="0" i="0" err="1">
                <a:solidFill>
                  <a:srgbClr val="A16DBC"/>
                </a:solidFill>
                <a:effectLst/>
                <a:latin typeface="iCiel Cadena" panose="02000503000000020004" pitchFamily="50" charset="0"/>
                <a:ea typeface="Titan One" panose="020B0604020202020204" charset="0"/>
                <a:cs typeface="Titan One" panose="020B0604020202020204" charset="0"/>
              </a:rPr>
              <a:t>bẩm</a:t>
            </a:r>
            <a:r>
              <a:rPr lang="vi-VN" sz="2800" b="0" i="0">
                <a:solidFill>
                  <a:srgbClr val="A16DBC"/>
                </a:solidFill>
                <a:effectLst/>
                <a:latin typeface="iCiel Cadena" panose="02000503000000020004" pitchFamily="50" charset="0"/>
                <a:ea typeface="Titan One" panose="020B0604020202020204" charset="0"/>
                <a:cs typeface="Titan One" panose="020B0604020202020204" charset="0"/>
              </a:rPr>
              <a:t> sinh</a:t>
            </a:r>
            <a:endParaRPr lang="en-US"/>
          </a:p>
        </p:txBody>
      </p:sp>
      <p:sp>
        <p:nvSpPr>
          <p:cNvPr id="3" name="Text Placeholder 2">
            <a:extLst>
              <a:ext uri="{FF2B5EF4-FFF2-40B4-BE49-F238E27FC236}">
                <a16:creationId xmlns:a16="http://schemas.microsoft.com/office/drawing/2014/main" id="{DB68ABBB-0B32-73D5-0666-9AE8F8A4AEC6}"/>
              </a:ext>
            </a:extLst>
          </p:cNvPr>
          <p:cNvSpPr>
            <a:spLocks noGrp="1"/>
          </p:cNvSpPr>
          <p:nvPr>
            <p:ph type="body" idx="1"/>
          </p:nvPr>
        </p:nvSpPr>
        <p:spPr/>
        <p:txBody>
          <a:bodyPr/>
          <a:lstStyle/>
          <a:p>
            <a:pPr marL="0" indent="0">
              <a:buNone/>
            </a:pPr>
            <a:r>
              <a:rPr lang="vi-VN" sz="1800" b="1" i="0">
                <a:solidFill>
                  <a:srgbClr val="C00000"/>
                </a:solidFill>
                <a:effectLst/>
                <a:latin typeface="Nunito" pitchFamily="2" charset="0"/>
                <a:ea typeface="Nunito" pitchFamily="2" charset="0"/>
                <a:cs typeface="Nunito" pitchFamily="2" charset="0"/>
              </a:rPr>
              <a:t>a. Tím trung ương</a:t>
            </a:r>
            <a:endParaRPr lang="vi-VN" b="0" i="0">
              <a:solidFill>
                <a:srgbClr val="000000"/>
              </a:solidFill>
              <a:effectLst/>
              <a:latin typeface="+mn-lt"/>
            </a:endParaRPr>
          </a:p>
          <a:p>
            <a:pPr marL="0" indent="0">
              <a:buNone/>
            </a:pPr>
            <a:r>
              <a:rPr lang="vi-VN" b="0" i="0">
                <a:solidFill>
                  <a:srgbClr val="000000"/>
                </a:solidFill>
                <a:effectLst/>
                <a:latin typeface="+mn-lt"/>
              </a:rPr>
              <a:t>Nguyên nhân tím trung ương:</a:t>
            </a:r>
            <a:endParaRPr lang="vi-VN">
              <a:solidFill>
                <a:srgbClr val="000000"/>
              </a:solidFill>
              <a:latin typeface="+mn-lt"/>
            </a:endParaRPr>
          </a:p>
          <a:p>
            <a:pPr marL="285750" indent="-285750"/>
            <a:r>
              <a:rPr lang="vi-VN" b="0" i="0">
                <a:solidFill>
                  <a:srgbClr val="000000"/>
                </a:solidFill>
                <a:effectLst/>
                <a:latin typeface="+mn-lt"/>
              </a:rPr>
              <a:t>Do tim: nghĩ nhiều vì bé tím từ lúc mới sinh, tím ngay cả khi không có bệnh lý hô hấp, khám, </a:t>
            </a:r>
            <a:r>
              <a:rPr lang="vi-VN">
                <a:solidFill>
                  <a:srgbClr val="000000"/>
                </a:solidFill>
                <a:latin typeface="+mn-lt"/>
              </a:rPr>
              <a:t>mỏ</a:t>
            </a:r>
            <a:r>
              <a:rPr lang="vi-VN" b="0" i="0">
                <a:solidFill>
                  <a:srgbClr val="000000"/>
                </a:solidFill>
                <a:effectLst/>
                <a:latin typeface="+mn-lt"/>
              </a:rPr>
              <a:t>m tim ở KLS V, lệch đường trung đòn trái 2cm, diện đập 2x2 cm, ổ đập ở KLS II, III bờ trái xương ức. Âm thổi tâm thu KLS III bờ trái xương ức--&gt; bất thường gợi ý tim bẩm sinh.</a:t>
            </a:r>
            <a:br>
              <a:rPr lang="vi-VN" b="0" i="0">
                <a:solidFill>
                  <a:srgbClr val="000000"/>
                </a:solidFill>
                <a:effectLst/>
                <a:latin typeface="+mn-lt"/>
              </a:rPr>
            </a:br>
            <a:r>
              <a:rPr lang="vi-VN" b="0" i="0">
                <a:solidFill>
                  <a:srgbClr val="000000"/>
                </a:solidFill>
                <a:effectLst/>
                <a:latin typeface="+mn-lt"/>
              </a:rPr>
              <a:t>Tim bẩm sinh tím --&gt; shunt P-T. Nghĩ nhiều shunt P-T này là nguyên phát vì triệu chứng tím xuất hiện sớm từ sau sinh và không có tăng áp phổi (không có T2 mạnh).</a:t>
            </a:r>
            <a:endParaRPr lang="vi-VN">
              <a:solidFill>
                <a:srgbClr val="000000"/>
              </a:solidFill>
              <a:latin typeface="+mn-lt"/>
            </a:endParaRPr>
          </a:p>
          <a:p>
            <a:pPr marL="285750" indent="-285750"/>
            <a:r>
              <a:rPr lang="vi-VN" b="0" i="0">
                <a:solidFill>
                  <a:srgbClr val="000000"/>
                </a:solidFill>
                <a:effectLst/>
                <a:latin typeface="+mn-lt"/>
              </a:rPr>
              <a:t>Do phổi: ít nghĩ vì triệu chứng tím BN xuất hiện từ khi mới sinh, triệu chứng xảy ra ngay cả khi bình thường (không dấu hiệu nhiễm trùng hô hấp sốt, ho,...)</a:t>
            </a:r>
            <a:endParaRPr lang="vi-VN">
              <a:solidFill>
                <a:srgbClr val="000000"/>
              </a:solidFill>
              <a:latin typeface="+mn-lt"/>
            </a:endParaRPr>
          </a:p>
          <a:p>
            <a:pPr marL="285750" indent="-285750"/>
            <a:r>
              <a:rPr lang="vi-VN" b="0" i="0">
                <a:solidFill>
                  <a:srgbClr val="000000"/>
                </a:solidFill>
                <a:effectLst/>
                <a:latin typeface="+mn-lt"/>
              </a:rPr>
              <a:t>Do Methemoglobin: không nghĩ vì bệnh sử không gợi ý ngộ</a:t>
            </a:r>
            <a:r>
              <a:rPr lang="vi-VN">
                <a:solidFill>
                  <a:srgbClr val="000000"/>
                </a:solidFill>
                <a:latin typeface="+mn-lt"/>
              </a:rPr>
              <a:t> </a:t>
            </a:r>
            <a:r>
              <a:rPr lang="vi-VN" b="0" i="0">
                <a:solidFill>
                  <a:srgbClr val="000000"/>
                </a:solidFill>
                <a:effectLst/>
                <a:latin typeface="+mn-lt"/>
              </a:rPr>
              <a:t>độc CO, cyanide, không tiền căn Methemoglobin bẩm sinh.</a:t>
            </a:r>
            <a:r>
              <a:rPr lang="vi-VN">
                <a:latin typeface="+mn-lt"/>
              </a:rPr>
              <a:t> </a:t>
            </a:r>
            <a:br>
              <a:rPr lang="vi-VN">
                <a:latin typeface="+mn-lt"/>
              </a:rPr>
            </a:br>
            <a:endParaRPr lang="en-US">
              <a:latin typeface="+mn-lt"/>
            </a:endParaRPr>
          </a:p>
          <a:p>
            <a:endParaRPr lang="en-US"/>
          </a:p>
        </p:txBody>
      </p:sp>
    </p:spTree>
    <p:extLst>
      <p:ext uri="{BB962C8B-B14F-4D97-AF65-F5344CB8AC3E}">
        <p14:creationId xmlns:p14="http://schemas.microsoft.com/office/powerpoint/2010/main" val="1464465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6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b="0" i="0">
                <a:solidFill>
                  <a:srgbClr val="A16DBC"/>
                </a:solidFill>
                <a:effectLst/>
                <a:latin typeface="iCiel Cadena" panose="02000503000000020004" pitchFamily="50" charset="0"/>
                <a:ea typeface="Titan One" panose="020B0604020202020204" charset="0"/>
                <a:cs typeface="Titan One" panose="020B0604020202020204" charset="0"/>
              </a:rPr>
              <a:t>3. Tim </a:t>
            </a:r>
            <a:r>
              <a:rPr lang="vi-VN" sz="2800" b="0" i="0" err="1">
                <a:solidFill>
                  <a:srgbClr val="A16DBC"/>
                </a:solidFill>
                <a:effectLst/>
                <a:latin typeface="iCiel Cadena" panose="02000503000000020004" pitchFamily="50" charset="0"/>
                <a:ea typeface="Titan One" panose="020B0604020202020204" charset="0"/>
                <a:cs typeface="Titan One" panose="020B0604020202020204" charset="0"/>
              </a:rPr>
              <a:t>bẩm</a:t>
            </a:r>
            <a:r>
              <a:rPr lang="vi-VN" sz="2800" b="0" i="0">
                <a:solidFill>
                  <a:srgbClr val="A16DBC"/>
                </a:solidFill>
                <a:effectLst/>
                <a:latin typeface="iCiel Cadena" panose="02000503000000020004" pitchFamily="50" charset="0"/>
                <a:ea typeface="Titan One" panose="020B0604020202020204" charset="0"/>
                <a:cs typeface="Titan One" panose="020B0604020202020204" charset="0"/>
              </a:rPr>
              <a:t> sinh</a:t>
            </a:r>
            <a:endParaRPr lang="vi-VN"/>
          </a:p>
        </p:txBody>
      </p:sp>
      <p:sp>
        <p:nvSpPr>
          <p:cNvPr id="1052" name="Google Shape;1052;p68"/>
          <p:cNvSpPr txBox="1">
            <a:spLocks noGrp="1"/>
          </p:cNvSpPr>
          <p:nvPr>
            <p:ph type="body" idx="1"/>
          </p:nvPr>
        </p:nvSpPr>
        <p:spPr>
          <a:xfrm>
            <a:off x="500063" y="1017725"/>
            <a:ext cx="4203981" cy="2799363"/>
          </a:xfrm>
          <a:prstGeom prst="rect">
            <a:avLst/>
          </a:prstGeom>
        </p:spPr>
        <p:txBody>
          <a:bodyPr spcFirstLastPara="1" wrap="square" lIns="91425" tIns="91425" rIns="91425" bIns="91425" anchor="t" anchorCtr="0">
            <a:noAutofit/>
          </a:bodyPr>
          <a:lstStyle/>
          <a:p>
            <a:pPr marL="0" indent="0">
              <a:buNone/>
            </a:pPr>
            <a:r>
              <a:rPr lang="vi-VN" sz="1800" b="1" i="0">
                <a:solidFill>
                  <a:srgbClr val="C00000"/>
                </a:solidFill>
                <a:effectLst/>
                <a:latin typeface="Nunito" pitchFamily="2" charset="0"/>
                <a:ea typeface="Nunito" pitchFamily="2" charset="0"/>
                <a:cs typeface="Nunito" pitchFamily="2" charset="0"/>
              </a:rPr>
              <a:t>b. </a:t>
            </a:r>
            <a:r>
              <a:rPr lang="vi-VN" sz="1800" b="1">
                <a:solidFill>
                  <a:srgbClr val="C00000"/>
                </a:solidFill>
                <a:latin typeface="Nunito" pitchFamily="2" charset="0"/>
                <a:ea typeface="Nunito" pitchFamily="2" charset="0"/>
                <a:cs typeface="Nunito" pitchFamily="2" charset="0"/>
              </a:rPr>
              <a:t>L</a:t>
            </a:r>
            <a:r>
              <a:rPr lang="vi-VN" sz="1800" b="1" i="0">
                <a:solidFill>
                  <a:srgbClr val="C00000"/>
                </a:solidFill>
                <a:effectLst/>
                <a:latin typeface="Nunito" pitchFamily="2" charset="0"/>
                <a:ea typeface="Nunito" pitchFamily="2" charset="0"/>
                <a:cs typeface="Nunito" pitchFamily="2" charset="0"/>
              </a:rPr>
              <a:t>ưu lượng máu lên phổi</a:t>
            </a:r>
            <a:endParaRPr lang="vi-VN"/>
          </a:p>
          <a:p>
            <a:pPr marL="285750" lvl="0" indent="-285750" algn="l" rtl="0">
              <a:spcBef>
                <a:spcPts val="0"/>
              </a:spcBef>
              <a:spcAft>
                <a:spcPts val="600"/>
              </a:spcAft>
              <a:buFontTx/>
              <a:buChar char="-"/>
            </a:pPr>
            <a:r>
              <a:rPr lang="vi-VN"/>
              <a:t>Lâm sàng: bệnh nhi có những cơn khó thở, tím khi gắng sức. Khám thở nhanh, nghe phổi phổi thô</a:t>
            </a:r>
          </a:p>
          <a:p>
            <a:pPr marL="285750" lvl="0" indent="-285750" algn="l" rtl="0">
              <a:spcBef>
                <a:spcPts val="0"/>
              </a:spcBef>
              <a:spcAft>
                <a:spcPts val="600"/>
              </a:spcAft>
              <a:buFontTx/>
              <a:buChar char="-"/>
            </a:pPr>
            <a:r>
              <a:rPr lang="vi-VN"/>
              <a:t>X quang: </a:t>
            </a:r>
          </a:p>
          <a:p>
            <a:pPr marL="742950" lvl="1" indent="-285750">
              <a:spcAft>
                <a:spcPts val="600"/>
              </a:spcAft>
              <a:buFontTx/>
              <a:buChar char="-"/>
            </a:pPr>
            <a:r>
              <a:rPr lang="vi-VN"/>
              <a:t>Cung động mạch phổi xẹp</a:t>
            </a:r>
          </a:p>
          <a:p>
            <a:pPr marL="742950" lvl="1" indent="-285750">
              <a:spcAft>
                <a:spcPts val="600"/>
              </a:spcAft>
              <a:buFontTx/>
              <a:buChar char="-"/>
            </a:pPr>
            <a:r>
              <a:rPr lang="vi-VN"/>
              <a:t>Phế trường 2 bên sáng</a:t>
            </a:r>
          </a:p>
          <a:p>
            <a:pPr marL="742950" lvl="1" indent="-285750">
              <a:spcAft>
                <a:spcPts val="600"/>
              </a:spcAft>
              <a:buFontTx/>
              <a:buChar char="-"/>
            </a:pPr>
            <a:r>
              <a:rPr lang="vi-VN"/>
              <a:t>Rốn phổi nhỏ</a:t>
            </a:r>
          </a:p>
          <a:p>
            <a:pPr marL="0" indent="0">
              <a:buNone/>
            </a:pPr>
            <a:r>
              <a:rPr lang="vi-VN">
                <a:sym typeface="Wingdings" panose="05000000000000000000" pitchFamily="2" charset="2"/>
              </a:rPr>
              <a:t> Giảm lưu lượng máu lên phổi</a:t>
            </a:r>
            <a:r>
              <a:rPr lang="vi-VN"/>
              <a:t> </a:t>
            </a:r>
            <a:endParaRPr lang="en-US"/>
          </a:p>
        </p:txBody>
      </p:sp>
      <p:pic>
        <p:nvPicPr>
          <p:cNvPr id="5" name="Picture 4">
            <a:extLst>
              <a:ext uri="{FF2B5EF4-FFF2-40B4-BE49-F238E27FC236}">
                <a16:creationId xmlns:a16="http://schemas.microsoft.com/office/drawing/2014/main" id="{139CE6A2-E4FE-D54E-2597-FA7A4CA299B9}"/>
              </a:ext>
            </a:extLst>
          </p:cNvPr>
          <p:cNvPicPr>
            <a:picLocks noChangeAspect="1"/>
          </p:cNvPicPr>
          <p:nvPr/>
        </p:nvPicPr>
        <p:blipFill rotWithShape="1">
          <a:blip r:embed="rId3"/>
          <a:srcRect l="13566" t="8652" r="4883" b="5323"/>
          <a:stretch/>
        </p:blipFill>
        <p:spPr>
          <a:xfrm>
            <a:off x="4704044" y="873023"/>
            <a:ext cx="4111420" cy="3252752"/>
          </a:xfrm>
          <a:prstGeom prst="rect">
            <a:avLst/>
          </a:prstGeom>
        </p:spPr>
      </p:pic>
    </p:spTree>
    <p:extLst>
      <p:ext uri="{BB962C8B-B14F-4D97-AF65-F5344CB8AC3E}">
        <p14:creationId xmlns:p14="http://schemas.microsoft.com/office/powerpoint/2010/main" val="517211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6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b="0" i="0">
                <a:solidFill>
                  <a:srgbClr val="A16DBC"/>
                </a:solidFill>
                <a:effectLst/>
                <a:latin typeface="iCiel Cadena" panose="02000503000000020004" pitchFamily="50" charset="0"/>
                <a:ea typeface="Titan One" panose="020B0604020202020204" charset="0"/>
                <a:cs typeface="Titan One" panose="020B0604020202020204" charset="0"/>
              </a:rPr>
              <a:t>3. Tim </a:t>
            </a:r>
            <a:r>
              <a:rPr lang="vi-VN" sz="2800" b="0" i="0" err="1">
                <a:solidFill>
                  <a:srgbClr val="A16DBC"/>
                </a:solidFill>
                <a:effectLst/>
                <a:latin typeface="iCiel Cadena" panose="02000503000000020004" pitchFamily="50" charset="0"/>
                <a:ea typeface="Titan One" panose="020B0604020202020204" charset="0"/>
                <a:cs typeface="Titan One" panose="020B0604020202020204" charset="0"/>
              </a:rPr>
              <a:t>bẩm</a:t>
            </a:r>
            <a:r>
              <a:rPr lang="vi-VN" sz="2800" b="0" i="0">
                <a:solidFill>
                  <a:srgbClr val="A16DBC"/>
                </a:solidFill>
                <a:effectLst/>
                <a:latin typeface="iCiel Cadena" panose="02000503000000020004" pitchFamily="50" charset="0"/>
                <a:ea typeface="Titan One" panose="020B0604020202020204" charset="0"/>
                <a:cs typeface="Titan One" panose="020B0604020202020204" charset="0"/>
              </a:rPr>
              <a:t> sinh</a:t>
            </a:r>
            <a:endParaRPr lang="vi-VN"/>
          </a:p>
        </p:txBody>
      </p:sp>
      <p:sp>
        <p:nvSpPr>
          <p:cNvPr id="1052" name="Google Shape;1052;p68"/>
          <p:cNvSpPr txBox="1">
            <a:spLocks noGrp="1"/>
          </p:cNvSpPr>
          <p:nvPr>
            <p:ph type="body" idx="1"/>
          </p:nvPr>
        </p:nvSpPr>
        <p:spPr>
          <a:xfrm>
            <a:off x="500063" y="1017725"/>
            <a:ext cx="4433444" cy="3591000"/>
          </a:xfrm>
          <a:prstGeom prst="rect">
            <a:avLst/>
          </a:prstGeom>
        </p:spPr>
        <p:txBody>
          <a:bodyPr spcFirstLastPara="1" wrap="square" lIns="91425" tIns="91425" rIns="91425" bIns="91425" anchor="t" anchorCtr="0">
            <a:noAutofit/>
          </a:bodyPr>
          <a:lstStyle/>
          <a:p>
            <a:pPr marL="0" indent="0">
              <a:buClrTx/>
              <a:buNone/>
            </a:pPr>
            <a:r>
              <a:rPr lang="vi-VN" sz="1800" b="1">
                <a:solidFill>
                  <a:srgbClr val="C00000"/>
                </a:solidFill>
                <a:latin typeface="Nunito" pitchFamily="2" charset="0"/>
                <a:ea typeface="Nunito" pitchFamily="2" charset="0"/>
                <a:cs typeface="Nunito" pitchFamily="2" charset="0"/>
              </a:rPr>
              <a:t>c</a:t>
            </a:r>
            <a:r>
              <a:rPr lang="vi-VN" sz="1800" b="1" i="0">
                <a:solidFill>
                  <a:srgbClr val="C00000"/>
                </a:solidFill>
                <a:effectLst/>
                <a:latin typeface="Nunito" pitchFamily="2" charset="0"/>
                <a:ea typeface="Nunito" pitchFamily="2" charset="0"/>
                <a:cs typeface="Nunito" pitchFamily="2" charset="0"/>
              </a:rPr>
              <a:t>. Tim </a:t>
            </a:r>
            <a:r>
              <a:rPr lang="vi-VN" sz="1800" b="1" i="0" err="1">
                <a:solidFill>
                  <a:srgbClr val="C00000"/>
                </a:solidFill>
                <a:effectLst/>
                <a:latin typeface="Nunito" pitchFamily="2" charset="0"/>
                <a:ea typeface="Nunito" pitchFamily="2" charset="0"/>
                <a:cs typeface="Nunito" pitchFamily="2" charset="0"/>
              </a:rPr>
              <a:t>nào</a:t>
            </a:r>
            <a:r>
              <a:rPr lang="vi-VN" sz="1800" b="1" i="0">
                <a:solidFill>
                  <a:srgbClr val="C00000"/>
                </a:solidFill>
                <a:effectLst/>
                <a:latin typeface="Nunito" pitchFamily="2" charset="0"/>
                <a:ea typeface="Nunito" pitchFamily="2" charset="0"/>
                <a:cs typeface="Nunito" pitchFamily="2" charset="0"/>
              </a:rPr>
              <a:t> </a:t>
            </a:r>
            <a:r>
              <a:rPr lang="vi-VN" sz="1800" b="1" i="0" err="1">
                <a:solidFill>
                  <a:srgbClr val="C00000"/>
                </a:solidFill>
                <a:effectLst/>
                <a:latin typeface="Nunito" pitchFamily="2" charset="0"/>
                <a:ea typeface="Nunito" pitchFamily="2" charset="0"/>
                <a:cs typeface="Nunito" pitchFamily="2" charset="0"/>
              </a:rPr>
              <a:t>bị</a:t>
            </a:r>
            <a:r>
              <a:rPr lang="vi-VN" sz="1800" b="1" i="0">
                <a:solidFill>
                  <a:srgbClr val="C00000"/>
                </a:solidFill>
                <a:effectLst/>
                <a:latin typeface="Nunito" pitchFamily="2" charset="0"/>
                <a:ea typeface="Nunito" pitchFamily="2" charset="0"/>
                <a:cs typeface="Nunito" pitchFamily="2" charset="0"/>
              </a:rPr>
              <a:t> </a:t>
            </a:r>
            <a:r>
              <a:rPr lang="vi-VN" sz="1800" b="1" i="0" err="1">
                <a:solidFill>
                  <a:srgbClr val="C00000"/>
                </a:solidFill>
                <a:effectLst/>
                <a:latin typeface="Nunito" pitchFamily="2" charset="0"/>
                <a:ea typeface="Nunito" pitchFamily="2" charset="0"/>
                <a:cs typeface="Nunito" pitchFamily="2" charset="0"/>
              </a:rPr>
              <a:t>ảnh</a:t>
            </a:r>
            <a:r>
              <a:rPr lang="vi-VN" sz="1800" b="1" i="0">
                <a:solidFill>
                  <a:srgbClr val="C00000"/>
                </a:solidFill>
                <a:effectLst/>
                <a:latin typeface="Nunito" pitchFamily="2" charset="0"/>
                <a:ea typeface="Nunito" pitchFamily="2" charset="0"/>
                <a:cs typeface="Nunito" pitchFamily="2" charset="0"/>
              </a:rPr>
              <a:t> </a:t>
            </a:r>
            <a:r>
              <a:rPr lang="vi-VN" sz="1800" b="1" i="0" err="1">
                <a:solidFill>
                  <a:srgbClr val="C00000"/>
                </a:solidFill>
                <a:effectLst/>
                <a:latin typeface="Nunito" pitchFamily="2" charset="0"/>
                <a:ea typeface="Nunito" pitchFamily="2" charset="0"/>
                <a:cs typeface="Nunito" pitchFamily="2" charset="0"/>
              </a:rPr>
              <a:t>hưởng</a:t>
            </a:r>
            <a:endParaRPr lang="vi-VN" sz="1800">
              <a:cs typeface="Calibri" panose="020F0502020204030204" pitchFamily="34" charset="0"/>
              <a:sym typeface="Wingdings" panose="05000000000000000000" pitchFamily="2" charset="2"/>
            </a:endParaRPr>
          </a:p>
          <a:p>
            <a:pPr marL="0" indent="0">
              <a:buClrTx/>
              <a:buNone/>
            </a:pPr>
            <a:r>
              <a:rPr lang="vi-VN" sz="1800">
                <a:cs typeface="Calibri" panose="020F0502020204030204" pitchFamily="34" charset="0"/>
                <a:sym typeface="Wingdings" panose="05000000000000000000" pitchFamily="2" charset="2"/>
              </a:rPr>
              <a:t>- </a:t>
            </a:r>
            <a:r>
              <a:rPr lang="en-US" sz="1800" err="1">
                <a:cs typeface="Calibri" panose="020F0502020204030204" pitchFamily="34" charset="0"/>
                <a:sym typeface="Wingdings" panose="05000000000000000000" pitchFamily="2" charset="2"/>
              </a:rPr>
              <a:t>Lâm</a:t>
            </a:r>
            <a:r>
              <a:rPr lang="en-US" sz="1800">
                <a:cs typeface="Calibri" panose="020F0502020204030204" pitchFamily="34" charset="0"/>
                <a:sym typeface="Wingdings" panose="05000000000000000000" pitchFamily="2" charset="2"/>
              </a:rPr>
              <a:t> </a:t>
            </a:r>
            <a:r>
              <a:rPr lang="en-US" sz="1800" err="1">
                <a:cs typeface="Calibri" panose="020F0502020204030204" pitchFamily="34" charset="0"/>
                <a:sym typeface="Wingdings" panose="05000000000000000000" pitchFamily="2" charset="2"/>
              </a:rPr>
              <a:t>sàng</a:t>
            </a:r>
            <a:r>
              <a:rPr lang="en-US" sz="1800">
                <a:cs typeface="Calibri" panose="020F0502020204030204" pitchFamily="34" charset="0"/>
                <a:sym typeface="Wingdings" panose="05000000000000000000" pitchFamily="2" charset="2"/>
              </a:rPr>
              <a:t>:</a:t>
            </a:r>
          </a:p>
          <a:p>
            <a:pPr lvl="1">
              <a:buClrTx/>
            </a:pPr>
            <a:r>
              <a:rPr lang="vi-VN">
                <a:cs typeface="Calibri" panose="020F0502020204030204" pitchFamily="34" charset="0"/>
                <a:sym typeface="Wingdings" panose="05000000000000000000" pitchFamily="2" charset="2"/>
              </a:rPr>
              <a:t>Ổ </a:t>
            </a:r>
            <a:r>
              <a:rPr lang="vi-VN" err="1">
                <a:cs typeface="Calibri" panose="020F0502020204030204" pitchFamily="34" charset="0"/>
                <a:sym typeface="Wingdings" panose="05000000000000000000" pitchFamily="2" charset="2"/>
              </a:rPr>
              <a:t>đập</a:t>
            </a:r>
            <a:r>
              <a:rPr lang="vi-VN">
                <a:cs typeface="Calibri" panose="020F0502020204030204" pitchFamily="34" charset="0"/>
                <a:sym typeface="Wingdings" panose="05000000000000000000" pitchFamily="2" charset="2"/>
              </a:rPr>
              <a:t> </a:t>
            </a:r>
            <a:r>
              <a:rPr lang="vi-VN" err="1">
                <a:cs typeface="Calibri" panose="020F0502020204030204" pitchFamily="34" charset="0"/>
                <a:sym typeface="Wingdings" panose="05000000000000000000" pitchFamily="2" charset="2"/>
              </a:rPr>
              <a:t>bất</a:t>
            </a:r>
            <a:r>
              <a:rPr lang="vi-VN">
                <a:cs typeface="Calibri" panose="020F0502020204030204" pitchFamily="34" charset="0"/>
                <a:sym typeface="Wingdings" panose="05000000000000000000" pitchFamily="2" charset="2"/>
              </a:rPr>
              <a:t> </a:t>
            </a:r>
            <a:r>
              <a:rPr lang="vi-VN" err="1">
                <a:cs typeface="Calibri" panose="020F0502020204030204" pitchFamily="34" charset="0"/>
                <a:sym typeface="Wingdings" panose="05000000000000000000" pitchFamily="2" charset="2"/>
              </a:rPr>
              <a:t>thường</a:t>
            </a:r>
            <a:r>
              <a:rPr lang="vi-VN">
                <a:cs typeface="Calibri" panose="020F0502020204030204" pitchFamily="34" charset="0"/>
                <a:sym typeface="Wingdings" panose="05000000000000000000" pitchFamily="2" charset="2"/>
              </a:rPr>
              <a:t> KGS II-III </a:t>
            </a:r>
            <a:r>
              <a:rPr lang="vi-VN" err="1">
                <a:cs typeface="Calibri" panose="020F0502020204030204" pitchFamily="34" charset="0"/>
                <a:sym typeface="Wingdings" panose="05000000000000000000" pitchFamily="2" charset="2"/>
              </a:rPr>
              <a:t>bờ</a:t>
            </a:r>
            <a:r>
              <a:rPr lang="vi-VN">
                <a:cs typeface="Calibri" panose="020F0502020204030204" pitchFamily="34" charset="0"/>
                <a:sym typeface="Wingdings" panose="05000000000000000000" pitchFamily="2" charset="2"/>
              </a:rPr>
              <a:t> </a:t>
            </a:r>
            <a:r>
              <a:rPr lang="vi-VN" err="1">
                <a:cs typeface="Calibri" panose="020F0502020204030204" pitchFamily="34" charset="0"/>
                <a:sym typeface="Wingdings" panose="05000000000000000000" pitchFamily="2" charset="2"/>
              </a:rPr>
              <a:t>trái</a:t>
            </a:r>
            <a:endParaRPr lang="vi-VN">
              <a:cs typeface="Calibri" panose="020F0502020204030204" pitchFamily="34" charset="0"/>
              <a:sym typeface="Wingdings" panose="05000000000000000000" pitchFamily="2" charset="2"/>
            </a:endParaRPr>
          </a:p>
          <a:p>
            <a:pPr lvl="1">
              <a:buClrTx/>
            </a:pPr>
            <a:r>
              <a:rPr lang="vi-VN" err="1">
                <a:cs typeface="Calibri" panose="020F0502020204030204" pitchFamily="34" charset="0"/>
                <a:sym typeface="Wingdings" panose="05000000000000000000" pitchFamily="2" charset="2"/>
              </a:rPr>
              <a:t>Mỏm</a:t>
            </a:r>
            <a:r>
              <a:rPr lang="vi-VN">
                <a:cs typeface="Calibri" panose="020F0502020204030204" pitchFamily="34" charset="0"/>
                <a:sym typeface="Wingdings" panose="05000000000000000000" pitchFamily="2" charset="2"/>
              </a:rPr>
              <a:t> tim ở KLS V </a:t>
            </a:r>
            <a:r>
              <a:rPr lang="vi-VN" err="1">
                <a:cs typeface="Calibri" panose="020F0502020204030204" pitchFamily="34" charset="0"/>
                <a:sym typeface="Wingdings" panose="05000000000000000000" pitchFamily="2" charset="2"/>
              </a:rPr>
              <a:t>lệch</a:t>
            </a:r>
            <a:r>
              <a:rPr lang="vi-VN">
                <a:cs typeface="Calibri" panose="020F0502020204030204" pitchFamily="34" charset="0"/>
                <a:sym typeface="Wingdings" panose="05000000000000000000" pitchFamily="2" charset="2"/>
              </a:rPr>
              <a:t> </a:t>
            </a:r>
            <a:r>
              <a:rPr lang="vi-VN" err="1">
                <a:cs typeface="Calibri" panose="020F0502020204030204" pitchFamily="34" charset="0"/>
                <a:sym typeface="Wingdings" panose="05000000000000000000" pitchFamily="2" charset="2"/>
              </a:rPr>
              <a:t>ngoài</a:t>
            </a:r>
            <a:r>
              <a:rPr lang="vi-VN">
                <a:cs typeface="Calibri" panose="020F0502020204030204" pitchFamily="34" charset="0"/>
                <a:sym typeface="Wingdings" panose="05000000000000000000" pitchFamily="2" charset="2"/>
              </a:rPr>
              <a:t> </a:t>
            </a:r>
            <a:r>
              <a:rPr lang="vi-VN" err="1">
                <a:cs typeface="Calibri" panose="020F0502020204030204" pitchFamily="34" charset="0"/>
                <a:sym typeface="Wingdings" panose="05000000000000000000" pitchFamily="2" charset="2"/>
              </a:rPr>
              <a:t>đường</a:t>
            </a:r>
            <a:r>
              <a:rPr lang="vi-VN">
                <a:cs typeface="Calibri" panose="020F0502020204030204" pitchFamily="34" charset="0"/>
                <a:sym typeface="Wingdings" panose="05000000000000000000" pitchFamily="2" charset="2"/>
              </a:rPr>
              <a:t> trung </a:t>
            </a:r>
            <a:r>
              <a:rPr lang="vi-VN" err="1">
                <a:cs typeface="Calibri" panose="020F0502020204030204" pitchFamily="34" charset="0"/>
                <a:sym typeface="Wingdings" panose="05000000000000000000" pitchFamily="2" charset="2"/>
              </a:rPr>
              <a:t>đòn</a:t>
            </a:r>
            <a:endParaRPr lang="en-US" sz="1400">
              <a:cs typeface="Calibri" panose="020F0502020204030204" pitchFamily="34" charset="0"/>
              <a:sym typeface="Wingdings" panose="05000000000000000000" pitchFamily="2" charset="2"/>
            </a:endParaRPr>
          </a:p>
          <a:p>
            <a:pPr>
              <a:buClrTx/>
              <a:buFontTx/>
              <a:buChar char="-"/>
            </a:pPr>
            <a:r>
              <a:rPr lang="en-US" sz="1800">
                <a:cs typeface="Calibri" panose="020F0502020204030204" pitchFamily="34" charset="0"/>
                <a:sym typeface="Wingdings" panose="05000000000000000000" pitchFamily="2" charset="2"/>
              </a:rPr>
              <a:t>X-Quang </a:t>
            </a:r>
            <a:r>
              <a:rPr lang="en-US" sz="1800" err="1">
                <a:cs typeface="Calibri" panose="020F0502020204030204" pitchFamily="34" charset="0"/>
                <a:sym typeface="Wingdings" panose="05000000000000000000" pitchFamily="2" charset="2"/>
              </a:rPr>
              <a:t>ngực</a:t>
            </a:r>
            <a:endParaRPr lang="en-US" sz="1800">
              <a:cs typeface="Calibri" panose="020F0502020204030204" pitchFamily="34" charset="0"/>
              <a:sym typeface="Wingdings" panose="05000000000000000000" pitchFamily="2" charset="2"/>
            </a:endParaRPr>
          </a:p>
          <a:p>
            <a:pPr lvl="1">
              <a:buClrTx/>
            </a:pPr>
            <a:r>
              <a:rPr lang="en-US" sz="1400">
                <a:cs typeface="Calibri" panose="020F0502020204030204" pitchFamily="34" charset="0"/>
                <a:sym typeface="Wingdings" panose="05000000000000000000" pitchFamily="2" charset="2"/>
              </a:rPr>
              <a:t>Tim to sang </a:t>
            </a:r>
            <a:r>
              <a:rPr lang="en-US" sz="1400" err="1">
                <a:cs typeface="Calibri" panose="020F0502020204030204" pitchFamily="34" charset="0"/>
                <a:sym typeface="Wingdings" panose="05000000000000000000" pitchFamily="2" charset="2"/>
              </a:rPr>
              <a:t>trái</a:t>
            </a:r>
            <a:endParaRPr lang="en-US" sz="1400">
              <a:cs typeface="Calibri" panose="020F0502020204030204" pitchFamily="34" charset="0"/>
              <a:sym typeface="Wingdings" panose="05000000000000000000" pitchFamily="2" charset="2"/>
            </a:endParaRPr>
          </a:p>
          <a:p>
            <a:pPr lvl="1">
              <a:buClrTx/>
            </a:pPr>
            <a:r>
              <a:rPr lang="en-US" sz="1400" err="1">
                <a:cs typeface="Calibri" panose="020F0502020204030204" pitchFamily="34" charset="0"/>
                <a:sym typeface="Wingdings" panose="05000000000000000000" pitchFamily="2" charset="2"/>
              </a:rPr>
              <a:t>Lớn</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thất</a:t>
            </a:r>
            <a:r>
              <a:rPr lang="en-US" sz="1400">
                <a:cs typeface="Calibri" panose="020F0502020204030204" pitchFamily="34" charset="0"/>
                <a:sym typeface="Wingdings" panose="05000000000000000000" pitchFamily="2" charset="2"/>
              </a:rPr>
              <a:t> (P): </a:t>
            </a:r>
            <a:r>
              <a:rPr lang="en-US" sz="1400" err="1">
                <a:cs typeface="Calibri" panose="020F0502020204030204" pitchFamily="34" charset="0"/>
                <a:sym typeface="Wingdings" panose="05000000000000000000" pitchFamily="2" charset="2"/>
              </a:rPr>
              <a:t>mỏm</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tim</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chếch</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lên</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góc</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tâm</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hoành</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nhọn</a:t>
            </a:r>
            <a:endParaRPr lang="en-US" sz="1400">
              <a:cs typeface="Calibri" panose="020F0502020204030204" pitchFamily="34" charset="0"/>
              <a:sym typeface="Wingdings" panose="05000000000000000000" pitchFamily="2" charset="2"/>
            </a:endParaRPr>
          </a:p>
          <a:p>
            <a:pPr marL="0" lvl="0" indent="0" algn="l" rtl="0">
              <a:spcBef>
                <a:spcPts val="0"/>
              </a:spcBef>
              <a:spcAft>
                <a:spcPts val="600"/>
              </a:spcAft>
              <a:buNone/>
            </a:pPr>
            <a:r>
              <a:rPr lang="vi-VN">
                <a:sym typeface="Wingdings" panose="05000000000000000000" pitchFamily="2" charset="2"/>
              </a:rPr>
              <a:t> </a:t>
            </a:r>
            <a:r>
              <a:rPr lang="en-US" err="1">
                <a:sym typeface="Wingdings" panose="05000000000000000000" pitchFamily="2" charset="2"/>
              </a:rPr>
              <a:t>Đề</a:t>
            </a:r>
            <a:r>
              <a:rPr lang="en-US">
                <a:sym typeface="Wingdings" panose="05000000000000000000" pitchFamily="2" charset="2"/>
              </a:rPr>
              <a:t> </a:t>
            </a:r>
            <a:r>
              <a:rPr lang="en-US" err="1">
                <a:sym typeface="Wingdings" panose="05000000000000000000" pitchFamily="2" charset="2"/>
              </a:rPr>
              <a:t>nghị</a:t>
            </a:r>
            <a:r>
              <a:rPr lang="en-US">
                <a:sym typeface="Wingdings" panose="05000000000000000000" pitchFamily="2" charset="2"/>
              </a:rPr>
              <a:t> them ECG</a:t>
            </a:r>
            <a:endParaRPr lang="en-US"/>
          </a:p>
        </p:txBody>
      </p:sp>
      <p:pic>
        <p:nvPicPr>
          <p:cNvPr id="2" name="Picture 1">
            <a:extLst>
              <a:ext uri="{FF2B5EF4-FFF2-40B4-BE49-F238E27FC236}">
                <a16:creationId xmlns:a16="http://schemas.microsoft.com/office/drawing/2014/main" id="{0AFB52BF-91CD-E0ED-4861-1EF114E34773}"/>
              </a:ext>
            </a:extLst>
          </p:cNvPr>
          <p:cNvPicPr>
            <a:picLocks noChangeAspect="1"/>
          </p:cNvPicPr>
          <p:nvPr/>
        </p:nvPicPr>
        <p:blipFill rotWithShape="1">
          <a:blip r:embed="rId3"/>
          <a:srcRect l="13566" t="8652" r="4883" b="5323"/>
          <a:stretch/>
        </p:blipFill>
        <p:spPr>
          <a:xfrm>
            <a:off x="4933507" y="1017725"/>
            <a:ext cx="4166203" cy="3296093"/>
          </a:xfrm>
          <a:prstGeom prst="rect">
            <a:avLst/>
          </a:prstGeom>
        </p:spPr>
      </p:pic>
    </p:spTree>
    <p:extLst>
      <p:ext uri="{BB962C8B-B14F-4D97-AF65-F5344CB8AC3E}">
        <p14:creationId xmlns:p14="http://schemas.microsoft.com/office/powerpoint/2010/main" val="1465721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F0579952-A206-E9D8-9E81-72C24BB73851}"/>
              </a:ext>
            </a:extLst>
          </p:cNvPr>
          <p:cNvGraphicFramePr>
            <a:graphicFrameLocks noGrp="1"/>
          </p:cNvGraphicFramePr>
          <p:nvPr>
            <p:extLst>
              <p:ext uri="{D42A27DB-BD31-4B8C-83A1-F6EECF244321}">
                <p14:modId xmlns:p14="http://schemas.microsoft.com/office/powerpoint/2010/main" val="1068028583"/>
              </p:ext>
            </p:extLst>
          </p:nvPr>
        </p:nvGraphicFramePr>
        <p:xfrm>
          <a:off x="581244" y="183516"/>
          <a:ext cx="7527853" cy="4717384"/>
        </p:xfrm>
        <a:graphic>
          <a:graphicData uri="http://schemas.openxmlformats.org/drawingml/2006/table">
            <a:tbl>
              <a:tblPr firstRow="1" bandRow="1">
                <a:tableStyleId>{CEFE3D32-6C6C-4004-BAC2-E36916FEAC06}</a:tableStyleId>
              </a:tblPr>
              <a:tblGrid>
                <a:gridCol w="1715387">
                  <a:extLst>
                    <a:ext uri="{9D8B030D-6E8A-4147-A177-3AD203B41FA5}">
                      <a16:colId xmlns:a16="http://schemas.microsoft.com/office/drawing/2014/main" val="1218593804"/>
                    </a:ext>
                  </a:extLst>
                </a:gridCol>
                <a:gridCol w="5812466">
                  <a:extLst>
                    <a:ext uri="{9D8B030D-6E8A-4147-A177-3AD203B41FA5}">
                      <a16:colId xmlns:a16="http://schemas.microsoft.com/office/drawing/2014/main" val="2989428086"/>
                    </a:ext>
                  </a:extLst>
                </a:gridCol>
              </a:tblGrid>
              <a:tr h="319757">
                <a:tc>
                  <a:txBody>
                    <a:bodyPr/>
                    <a:lstStyle/>
                    <a:p>
                      <a:r>
                        <a:rPr lang="vi-VN"/>
                        <a:t>Đặc điểm</a:t>
                      </a:r>
                      <a:endParaRPr lang="en-US"/>
                    </a:p>
                  </a:txBody>
                  <a:tcPr/>
                </a:tc>
                <a:tc>
                  <a:txBody>
                    <a:bodyPr/>
                    <a:lstStyle/>
                    <a:p>
                      <a:r>
                        <a:rPr lang="vi-VN"/>
                        <a:t>Mô tả</a:t>
                      </a:r>
                      <a:endParaRPr lang="en-US"/>
                    </a:p>
                  </a:txBody>
                  <a:tcPr/>
                </a:tc>
                <a:extLst>
                  <a:ext uri="{0D108BD9-81ED-4DB2-BD59-A6C34878D82A}">
                    <a16:rowId xmlns:a16="http://schemas.microsoft.com/office/drawing/2014/main" val="834962999"/>
                  </a:ext>
                </a:extLst>
              </a:tr>
              <a:tr h="333155">
                <a:tc>
                  <a:txBody>
                    <a:bodyPr/>
                    <a:lstStyle/>
                    <a:p>
                      <a:r>
                        <a:rPr lang="vi-VN"/>
                        <a:t>Vị trí – hình thái tim</a:t>
                      </a:r>
                      <a:endParaRPr lang="en-US"/>
                    </a:p>
                  </a:txBody>
                  <a:tcPr/>
                </a:tc>
                <a:tc>
                  <a:txBody>
                    <a:bodyPr/>
                    <a:lstStyle/>
                    <a:p>
                      <a:r>
                        <a:rPr lang="vi-VN"/>
                        <a:t>Tim giữa ngực, mỏm tim bên trái</a:t>
                      </a:r>
                    </a:p>
                    <a:p>
                      <a:r>
                        <a:rPr lang="vi-VN"/>
                        <a:t>Levocardia</a:t>
                      </a:r>
                      <a:endParaRPr lang="vi-VN" dirty="0"/>
                    </a:p>
                  </a:txBody>
                  <a:tcPr/>
                </a:tc>
                <a:extLst>
                  <a:ext uri="{0D108BD9-81ED-4DB2-BD59-A6C34878D82A}">
                    <a16:rowId xmlns:a16="http://schemas.microsoft.com/office/drawing/2014/main" val="690980551"/>
                  </a:ext>
                </a:extLst>
              </a:tr>
              <a:tr h="488390">
                <a:tc>
                  <a:txBody>
                    <a:bodyPr/>
                    <a:lstStyle/>
                    <a:p>
                      <a:r>
                        <a:rPr lang="vi-VN"/>
                        <a:t>Chỉ số tim lồng ngực</a:t>
                      </a:r>
                      <a:endParaRPr lang="en-US"/>
                    </a:p>
                  </a:txBody>
                  <a:tcPr/>
                </a:tc>
                <a:tc>
                  <a:txBody>
                    <a:bodyPr/>
                    <a:lstStyle/>
                    <a:p>
                      <a:r>
                        <a:rPr lang="vi-VN"/>
                        <a:t>Ratio &gt; 0.5 =&gt; Bóng tim to</a:t>
                      </a:r>
                    </a:p>
                  </a:txBody>
                  <a:tcPr/>
                </a:tc>
                <a:extLst>
                  <a:ext uri="{0D108BD9-81ED-4DB2-BD59-A6C34878D82A}">
                    <a16:rowId xmlns:a16="http://schemas.microsoft.com/office/drawing/2014/main" val="4202895366"/>
                  </a:ext>
                </a:extLst>
              </a:tr>
              <a:tr h="568940">
                <a:tc>
                  <a:txBody>
                    <a:bodyPr/>
                    <a:lstStyle/>
                    <a:p>
                      <a:r>
                        <a:rPr lang="vi-VN"/>
                        <a:t>Bờ tim</a:t>
                      </a:r>
                      <a:endParaRPr lang="en-US"/>
                    </a:p>
                  </a:txBody>
                  <a:tcPr/>
                </a:tc>
                <a:tc>
                  <a:txBody>
                    <a:bodyPr/>
                    <a:lstStyle/>
                    <a:p>
                      <a:r>
                        <a:rPr lang="vi-VN"/>
                        <a:t>Bờ trái: mỏm tim nằm ở KLS V ra 1/3 ngoài phế trường, mỏm tim lệch ra ngoài và mỏm tim đầu tròn, hướng lên trên =&gt; gợi ý lớn thất P</a:t>
                      </a:r>
                    </a:p>
                    <a:p>
                      <a:r>
                        <a:rPr lang="vi-VN"/>
                        <a:t>Không thấy cung tiểu nhĩ, ĐMP không phồng, cung ĐMC quay T</a:t>
                      </a:r>
                    </a:p>
                    <a:p>
                      <a:r>
                        <a:rPr lang="vi-VN"/>
                        <a:t>Bờ phải: </a:t>
                      </a:r>
                      <a:endParaRPr lang="en-US"/>
                    </a:p>
                  </a:txBody>
                  <a:tcPr/>
                </a:tc>
                <a:extLst>
                  <a:ext uri="{0D108BD9-81ED-4DB2-BD59-A6C34878D82A}">
                    <a16:rowId xmlns:a16="http://schemas.microsoft.com/office/drawing/2014/main" val="209921381"/>
                  </a:ext>
                </a:extLst>
              </a:tr>
              <a:tr h="384447">
                <a:tc>
                  <a:txBody>
                    <a:bodyPr/>
                    <a:lstStyle/>
                    <a:p>
                      <a:r>
                        <a:rPr lang="vi-VN"/>
                        <a:t>Đại động mạch</a:t>
                      </a:r>
                      <a:endParaRPr lang="en-US"/>
                    </a:p>
                  </a:txBody>
                  <a:tcPr/>
                </a:tc>
                <a:tc>
                  <a:txBody>
                    <a:bodyPr/>
                    <a:lstStyle/>
                    <a:p>
                      <a:r>
                        <a:rPr lang="vi-VN"/>
                        <a:t>Cung ĐMC quay T, ĐMP không phồng</a:t>
                      </a:r>
                      <a:endParaRPr lang="en-US"/>
                    </a:p>
                  </a:txBody>
                  <a:tcPr/>
                </a:tc>
                <a:extLst>
                  <a:ext uri="{0D108BD9-81ED-4DB2-BD59-A6C34878D82A}">
                    <a16:rowId xmlns:a16="http://schemas.microsoft.com/office/drawing/2014/main" val="2383095058"/>
                  </a:ext>
                </a:extLst>
              </a:tr>
              <a:tr h="568940">
                <a:tc>
                  <a:txBody>
                    <a:bodyPr/>
                    <a:lstStyle/>
                    <a:p>
                      <a:r>
                        <a:rPr lang="vi-VN"/>
                        <a:t>Mạch máu phổi</a:t>
                      </a:r>
                      <a:endParaRPr lang="en-US"/>
                    </a:p>
                  </a:txBody>
                  <a:tcPr/>
                </a:tc>
                <a:tc>
                  <a:txBody>
                    <a:bodyPr/>
                    <a:lstStyle/>
                    <a:p>
                      <a:r>
                        <a:rPr lang="vi-VN"/>
                        <a:t>Cung ĐMP không phồng, rốn phổi kông dãn, mạch máu từ rốn phổi ra ngoại vi giới hạn ở 2/3 trong, một số ít ra 1/3 ngoài nhưng khẩu kính nhỏ =&gt; lưu lượng máu lên phổi bình thường</a:t>
                      </a:r>
                      <a:endParaRPr lang="en-US"/>
                    </a:p>
                  </a:txBody>
                  <a:tcPr/>
                </a:tc>
                <a:extLst>
                  <a:ext uri="{0D108BD9-81ED-4DB2-BD59-A6C34878D82A}">
                    <a16:rowId xmlns:a16="http://schemas.microsoft.com/office/drawing/2014/main" val="1115636026"/>
                  </a:ext>
                </a:extLst>
              </a:tr>
              <a:tr h="568940">
                <a:tc>
                  <a:txBody>
                    <a:bodyPr/>
                    <a:lstStyle/>
                    <a:p>
                      <a:r>
                        <a:rPr lang="vi-VN"/>
                        <a:t>Khác</a:t>
                      </a:r>
                      <a:endParaRPr lang="en-US"/>
                    </a:p>
                  </a:txBody>
                  <a:tcPr/>
                </a:tc>
                <a:tc>
                  <a:txBody>
                    <a:bodyPr/>
                    <a:lstStyle/>
                    <a:p>
                      <a:r>
                        <a:rPr lang="vi-VN"/>
                        <a:t>H</a:t>
                      </a:r>
                      <a:r>
                        <a:rPr lang="en-US" err="1"/>
                        <a:t>ình</a:t>
                      </a:r>
                      <a:r>
                        <a:rPr lang="en-US"/>
                        <a:t> </a:t>
                      </a:r>
                      <a:r>
                        <a:rPr lang="en-US" err="1"/>
                        <a:t>ảnh</a:t>
                      </a:r>
                      <a:r>
                        <a:rPr lang="en-US"/>
                        <a:t> </a:t>
                      </a:r>
                      <a:r>
                        <a:rPr lang="en-US" err="1"/>
                        <a:t>dày</a:t>
                      </a:r>
                      <a:r>
                        <a:rPr lang="en-US"/>
                        <a:t> </a:t>
                      </a:r>
                      <a:r>
                        <a:rPr lang="en-US" err="1"/>
                        <a:t>thành</a:t>
                      </a:r>
                      <a:r>
                        <a:rPr lang="en-US"/>
                        <a:t> </a:t>
                      </a:r>
                      <a:r>
                        <a:rPr lang="en-US" err="1"/>
                        <a:t>phế</a:t>
                      </a:r>
                      <a:r>
                        <a:rPr lang="en-US"/>
                        <a:t> </a:t>
                      </a:r>
                      <a:r>
                        <a:rPr lang="en-US" err="1"/>
                        <a:t>quản</a:t>
                      </a:r>
                      <a:r>
                        <a:rPr lang="en-US"/>
                        <a:t>, ứ </a:t>
                      </a:r>
                      <a:r>
                        <a:rPr lang="en-US" err="1"/>
                        <a:t>khí</a:t>
                      </a:r>
                      <a:r>
                        <a:rPr lang="en-US"/>
                        <a:t> </a:t>
                      </a:r>
                      <a:r>
                        <a:rPr lang="en-US" err="1"/>
                        <a:t>phế</a:t>
                      </a:r>
                      <a:r>
                        <a:rPr lang="en-US"/>
                        <a:t> </a:t>
                      </a:r>
                      <a:r>
                        <a:rPr lang="en-US" err="1"/>
                        <a:t>nang</a:t>
                      </a:r>
                      <a:endParaRPr lang="vi-VN"/>
                    </a:p>
                    <a:p>
                      <a:r>
                        <a:rPr lang="vi-VN"/>
                        <a:t>=&gt; Nghĩ viêm tiểu phế quản</a:t>
                      </a:r>
                      <a:endParaRPr lang="en-US"/>
                    </a:p>
                  </a:txBody>
                  <a:tcPr/>
                </a:tc>
                <a:extLst>
                  <a:ext uri="{0D108BD9-81ED-4DB2-BD59-A6C34878D82A}">
                    <a16:rowId xmlns:a16="http://schemas.microsoft.com/office/drawing/2014/main" val="314330667"/>
                  </a:ext>
                </a:extLst>
              </a:tr>
              <a:tr h="568940">
                <a:tc>
                  <a:txBody>
                    <a:bodyPr/>
                    <a:lstStyle/>
                    <a:p>
                      <a:r>
                        <a:rPr lang="vi-VN"/>
                        <a:t>Nhận xét chung</a:t>
                      </a:r>
                      <a:endParaRPr lang="en-US"/>
                    </a:p>
                  </a:txBody>
                  <a:tcPr/>
                </a:tc>
                <a:tc>
                  <a:txBody>
                    <a:bodyPr/>
                    <a:lstStyle/>
                    <a:p>
                      <a:r>
                        <a:rPr lang="vi-VN"/>
                        <a:t>Bóng tim to</a:t>
                      </a:r>
                    </a:p>
                    <a:p>
                      <a:r>
                        <a:rPr lang="vi-VN"/>
                        <a:t>Lớn thất P</a:t>
                      </a:r>
                    </a:p>
                    <a:p>
                      <a:r>
                        <a:rPr lang="vi-VN"/>
                        <a:t>Viêm tiểu phế quản</a:t>
                      </a:r>
                      <a:endParaRPr lang="vi-VN" dirty="0"/>
                    </a:p>
                  </a:txBody>
                  <a:tcPr/>
                </a:tc>
                <a:extLst>
                  <a:ext uri="{0D108BD9-81ED-4DB2-BD59-A6C34878D82A}">
                    <a16:rowId xmlns:a16="http://schemas.microsoft.com/office/drawing/2014/main" val="2536371345"/>
                  </a:ext>
                </a:extLst>
              </a:tr>
            </a:tbl>
          </a:graphicData>
        </a:graphic>
      </p:graphicFrame>
    </p:spTree>
    <p:extLst>
      <p:ext uri="{BB962C8B-B14F-4D97-AF65-F5344CB8AC3E}">
        <p14:creationId xmlns:p14="http://schemas.microsoft.com/office/powerpoint/2010/main" val="1543807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6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3.3. Tim </a:t>
            </a:r>
            <a:r>
              <a:rPr lang="vi-VN" err="1"/>
              <a:t>nào</a:t>
            </a:r>
            <a:r>
              <a:rPr lang="vi-VN"/>
              <a:t> </a:t>
            </a:r>
            <a:r>
              <a:rPr lang="vi-VN" err="1"/>
              <a:t>bị</a:t>
            </a:r>
            <a:r>
              <a:rPr lang="vi-VN"/>
              <a:t> </a:t>
            </a:r>
            <a:r>
              <a:rPr lang="vi-VN" err="1"/>
              <a:t>ảnh</a:t>
            </a:r>
            <a:r>
              <a:rPr lang="vi-VN"/>
              <a:t> </a:t>
            </a:r>
            <a:r>
              <a:rPr lang="vi-VN" err="1"/>
              <a:t>hưởng</a:t>
            </a:r>
            <a:endParaRPr/>
          </a:p>
        </p:txBody>
      </p:sp>
      <p:sp>
        <p:nvSpPr>
          <p:cNvPr id="1052" name="Google Shape;1052;p68"/>
          <p:cNvSpPr txBox="1">
            <a:spLocks noGrp="1"/>
          </p:cNvSpPr>
          <p:nvPr>
            <p:ph type="body" idx="1"/>
          </p:nvPr>
        </p:nvSpPr>
        <p:spPr>
          <a:xfrm>
            <a:off x="500062" y="1017725"/>
            <a:ext cx="8543925" cy="3591000"/>
          </a:xfrm>
          <a:prstGeom prst="rect">
            <a:avLst/>
          </a:prstGeom>
        </p:spPr>
        <p:txBody>
          <a:bodyPr spcFirstLastPara="1" wrap="square" lIns="91425" tIns="91425" rIns="91425" bIns="91425" anchor="t" anchorCtr="0">
            <a:noAutofit/>
          </a:bodyPr>
          <a:lstStyle/>
          <a:p>
            <a:pPr marL="0" indent="0">
              <a:buClrTx/>
              <a:buNone/>
            </a:pPr>
            <a:endParaRPr lang="en-US"/>
          </a:p>
        </p:txBody>
      </p:sp>
      <p:pic>
        <p:nvPicPr>
          <p:cNvPr id="5" name="Picture 4" descr="A picture containing diagram&#10;&#10;Description automatically generated">
            <a:extLst>
              <a:ext uri="{FF2B5EF4-FFF2-40B4-BE49-F238E27FC236}">
                <a16:creationId xmlns:a16="http://schemas.microsoft.com/office/drawing/2014/main" id="{3C244630-620C-FFF7-CC3D-700C6DEDDCAA}"/>
              </a:ext>
            </a:extLst>
          </p:cNvPr>
          <p:cNvPicPr>
            <a:picLocks noChangeAspect="1"/>
          </p:cNvPicPr>
          <p:nvPr/>
        </p:nvPicPr>
        <p:blipFill rotWithShape="1">
          <a:blip r:embed="rId3"/>
          <a:srcRect l="7500" t="16528" r="8854" b="9584"/>
          <a:stretch/>
        </p:blipFill>
        <p:spPr>
          <a:xfrm rot="10800000">
            <a:off x="650081" y="0"/>
            <a:ext cx="7786688" cy="5158803"/>
          </a:xfrm>
          <a:prstGeom prst="rect">
            <a:avLst/>
          </a:prstGeom>
        </p:spPr>
      </p:pic>
    </p:spTree>
    <p:extLst>
      <p:ext uri="{BB962C8B-B14F-4D97-AF65-F5344CB8AC3E}">
        <p14:creationId xmlns:p14="http://schemas.microsoft.com/office/powerpoint/2010/main" val="2262443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8"/>
          <p:cNvSpPr/>
          <p:nvPr/>
        </p:nvSpPr>
        <p:spPr>
          <a:xfrm flipH="1">
            <a:off x="-1613400" y="4542125"/>
            <a:ext cx="3440400" cy="16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8"/>
          <p:cNvSpPr/>
          <p:nvPr/>
        </p:nvSpPr>
        <p:spPr>
          <a:xfrm flipH="1">
            <a:off x="2171250" y="4516325"/>
            <a:ext cx="1536600" cy="215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8"/>
          <p:cNvSpPr txBox="1">
            <a:spLocks noGrp="1"/>
          </p:cNvSpPr>
          <p:nvPr>
            <p:ph type="title"/>
          </p:nvPr>
        </p:nvSpPr>
        <p:spPr>
          <a:xfrm>
            <a:off x="4385575" y="1728150"/>
            <a:ext cx="4045200" cy="83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Hành chính</a:t>
            </a:r>
            <a:endParaRPr/>
          </a:p>
        </p:txBody>
      </p:sp>
      <p:sp>
        <p:nvSpPr>
          <p:cNvPr id="222" name="Google Shape;222;p38"/>
          <p:cNvSpPr txBox="1">
            <a:spLocks noGrp="1"/>
          </p:cNvSpPr>
          <p:nvPr>
            <p:ph type="subTitle" idx="1"/>
          </p:nvPr>
        </p:nvSpPr>
        <p:spPr>
          <a:xfrm>
            <a:off x="4385575" y="2649525"/>
            <a:ext cx="4045200" cy="108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Dương Phúc Hưng Thịnh – sinh ngày 16/9/2021</a:t>
            </a:r>
          </a:p>
          <a:p>
            <a:pPr marL="0" lvl="0" indent="0" algn="l" rtl="0">
              <a:spcBef>
                <a:spcPts val="0"/>
              </a:spcBef>
              <a:spcAft>
                <a:spcPts val="0"/>
              </a:spcAft>
              <a:buNone/>
            </a:pPr>
            <a:r>
              <a:rPr lang="en"/>
              <a:t>Giới tính: Nam</a:t>
            </a:r>
          </a:p>
          <a:p>
            <a:pPr marL="0" lvl="0" indent="0" algn="l" rtl="0">
              <a:spcBef>
                <a:spcPts val="0"/>
              </a:spcBef>
              <a:spcAft>
                <a:spcPts val="0"/>
              </a:spcAft>
              <a:buNone/>
            </a:pPr>
            <a:r>
              <a:rPr lang="en"/>
              <a:t>Địa chỉ: Tuy An, Phú Yên</a:t>
            </a:r>
          </a:p>
          <a:p>
            <a:pPr marL="0" lvl="0" indent="0" algn="l" rtl="0">
              <a:spcBef>
                <a:spcPts val="0"/>
              </a:spcBef>
              <a:spcAft>
                <a:spcPts val="0"/>
              </a:spcAft>
              <a:buNone/>
            </a:pPr>
            <a:r>
              <a:rPr lang="en"/>
              <a:t>Nhập viện ngày 25/10/2022</a:t>
            </a:r>
            <a:endParaRPr/>
          </a:p>
        </p:txBody>
      </p:sp>
      <p:pic>
        <p:nvPicPr>
          <p:cNvPr id="223" name="Google Shape;223;p38"/>
          <p:cNvPicPr preferRelativeResize="0"/>
          <p:nvPr/>
        </p:nvPicPr>
        <p:blipFill>
          <a:blip r:embed="rId3">
            <a:alphaModFix/>
          </a:blip>
          <a:stretch>
            <a:fillRect/>
          </a:stretch>
        </p:blipFill>
        <p:spPr>
          <a:xfrm>
            <a:off x="1101178" y="1355663"/>
            <a:ext cx="1252598" cy="963917"/>
          </a:xfrm>
          <a:prstGeom prst="rect">
            <a:avLst/>
          </a:prstGeom>
          <a:noFill/>
          <a:ln>
            <a:noFill/>
          </a:ln>
        </p:spPr>
      </p:pic>
      <p:pic>
        <p:nvPicPr>
          <p:cNvPr id="224" name="Google Shape;224;p38"/>
          <p:cNvPicPr preferRelativeResize="0"/>
          <p:nvPr/>
        </p:nvPicPr>
        <p:blipFill>
          <a:blip r:embed="rId4">
            <a:alphaModFix/>
          </a:blip>
          <a:stretch>
            <a:fillRect/>
          </a:stretch>
        </p:blipFill>
        <p:spPr>
          <a:xfrm>
            <a:off x="3158438" y="901988"/>
            <a:ext cx="856301" cy="897112"/>
          </a:xfrm>
          <a:prstGeom prst="rect">
            <a:avLst/>
          </a:prstGeom>
          <a:noFill/>
          <a:ln>
            <a:noFill/>
          </a:ln>
        </p:spPr>
      </p:pic>
      <p:pic>
        <p:nvPicPr>
          <p:cNvPr id="225" name="Google Shape;225;p38"/>
          <p:cNvPicPr preferRelativeResize="0"/>
          <p:nvPr/>
        </p:nvPicPr>
        <p:blipFill>
          <a:blip r:embed="rId5">
            <a:alphaModFix/>
          </a:blip>
          <a:stretch>
            <a:fillRect/>
          </a:stretch>
        </p:blipFill>
        <p:spPr>
          <a:xfrm flipH="1">
            <a:off x="2353776" y="2571750"/>
            <a:ext cx="1290425" cy="2218977"/>
          </a:xfrm>
          <a:prstGeom prst="rect">
            <a:avLst/>
          </a:prstGeom>
          <a:noFill/>
          <a:ln>
            <a:noFill/>
          </a:ln>
        </p:spPr>
      </p:pic>
      <p:pic>
        <p:nvPicPr>
          <p:cNvPr id="226" name="Google Shape;226;p38"/>
          <p:cNvPicPr preferRelativeResize="0"/>
          <p:nvPr/>
        </p:nvPicPr>
        <p:blipFill>
          <a:blip r:embed="rId6">
            <a:alphaModFix/>
          </a:blip>
          <a:stretch>
            <a:fillRect/>
          </a:stretch>
        </p:blipFill>
        <p:spPr>
          <a:xfrm flipH="1">
            <a:off x="741725" y="-2"/>
            <a:ext cx="2322176" cy="642900"/>
          </a:xfrm>
          <a:prstGeom prst="rect">
            <a:avLst/>
          </a:prstGeom>
          <a:noFill/>
          <a:ln>
            <a:noFill/>
          </a:ln>
        </p:spPr>
      </p:pic>
      <p:pic>
        <p:nvPicPr>
          <p:cNvPr id="227" name="Google Shape;227;p38"/>
          <p:cNvPicPr preferRelativeResize="0"/>
          <p:nvPr/>
        </p:nvPicPr>
        <p:blipFill>
          <a:blip r:embed="rId7">
            <a:alphaModFix/>
          </a:blip>
          <a:stretch>
            <a:fillRect/>
          </a:stretch>
        </p:blipFill>
        <p:spPr>
          <a:xfrm flipH="1">
            <a:off x="-1648476" y="3032350"/>
            <a:ext cx="3369651" cy="15762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6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b="0" i="0">
                <a:solidFill>
                  <a:srgbClr val="A16DBC"/>
                </a:solidFill>
                <a:effectLst/>
                <a:latin typeface="iCiel Cadena" panose="02000503000000020004" pitchFamily="50" charset="0"/>
                <a:ea typeface="Titan One" panose="020B0604020202020204" charset="0"/>
                <a:cs typeface="Titan One" panose="020B0604020202020204" charset="0"/>
              </a:rPr>
              <a:t>3. Tim </a:t>
            </a:r>
            <a:r>
              <a:rPr lang="vi-VN" sz="2800" b="0" i="0" err="1">
                <a:solidFill>
                  <a:srgbClr val="A16DBC"/>
                </a:solidFill>
                <a:effectLst/>
                <a:latin typeface="iCiel Cadena" panose="02000503000000020004" pitchFamily="50" charset="0"/>
                <a:ea typeface="Titan One" panose="020B0604020202020204" charset="0"/>
                <a:cs typeface="Titan One" panose="020B0604020202020204" charset="0"/>
              </a:rPr>
              <a:t>bẩm</a:t>
            </a:r>
            <a:r>
              <a:rPr lang="vi-VN" sz="2800" b="0" i="0">
                <a:solidFill>
                  <a:srgbClr val="A16DBC"/>
                </a:solidFill>
                <a:effectLst/>
                <a:latin typeface="iCiel Cadena" panose="02000503000000020004" pitchFamily="50" charset="0"/>
                <a:ea typeface="Titan One" panose="020B0604020202020204" charset="0"/>
                <a:cs typeface="Titan One" panose="020B0604020202020204" charset="0"/>
              </a:rPr>
              <a:t> sinh</a:t>
            </a:r>
            <a:endParaRPr lang="vi-VN"/>
          </a:p>
        </p:txBody>
      </p:sp>
      <p:sp>
        <p:nvSpPr>
          <p:cNvPr id="1052" name="Google Shape;1052;p68"/>
          <p:cNvSpPr txBox="1">
            <a:spLocks noGrp="1"/>
          </p:cNvSpPr>
          <p:nvPr>
            <p:ph type="body" idx="1"/>
          </p:nvPr>
        </p:nvSpPr>
        <p:spPr>
          <a:xfrm>
            <a:off x="500062" y="1017725"/>
            <a:ext cx="8543925" cy="3591000"/>
          </a:xfrm>
          <a:prstGeom prst="rect">
            <a:avLst/>
          </a:prstGeom>
        </p:spPr>
        <p:txBody>
          <a:bodyPr spcFirstLastPara="1" wrap="square" lIns="91425" tIns="91425" rIns="91425" bIns="91425" anchor="t" anchorCtr="0">
            <a:noAutofit/>
          </a:bodyPr>
          <a:lstStyle/>
          <a:p>
            <a:pPr marL="0" indent="0">
              <a:buClrTx/>
              <a:buNone/>
            </a:pPr>
            <a:r>
              <a:rPr lang="vi-VN" sz="1800" b="1">
                <a:solidFill>
                  <a:srgbClr val="C00000"/>
                </a:solidFill>
                <a:latin typeface="Nunito" pitchFamily="2" charset="0"/>
                <a:ea typeface="Nunito" pitchFamily="2" charset="0"/>
                <a:cs typeface="Nunito" pitchFamily="2" charset="0"/>
              </a:rPr>
              <a:t>c</a:t>
            </a:r>
            <a:r>
              <a:rPr lang="vi-VN" sz="1800" b="1" i="0">
                <a:solidFill>
                  <a:srgbClr val="C00000"/>
                </a:solidFill>
                <a:effectLst/>
                <a:latin typeface="Nunito" pitchFamily="2" charset="0"/>
                <a:ea typeface="Nunito" pitchFamily="2" charset="0"/>
                <a:cs typeface="Nunito" pitchFamily="2" charset="0"/>
              </a:rPr>
              <a:t>. Tim </a:t>
            </a:r>
            <a:r>
              <a:rPr lang="vi-VN" sz="1800" b="1" i="0" err="1">
                <a:solidFill>
                  <a:srgbClr val="C00000"/>
                </a:solidFill>
                <a:effectLst/>
                <a:latin typeface="Nunito" pitchFamily="2" charset="0"/>
                <a:ea typeface="Nunito" pitchFamily="2" charset="0"/>
                <a:cs typeface="Nunito" pitchFamily="2" charset="0"/>
              </a:rPr>
              <a:t>nào</a:t>
            </a:r>
            <a:r>
              <a:rPr lang="vi-VN" sz="1800" b="1" i="0">
                <a:solidFill>
                  <a:srgbClr val="C00000"/>
                </a:solidFill>
                <a:effectLst/>
                <a:latin typeface="Nunito" pitchFamily="2" charset="0"/>
                <a:ea typeface="Nunito" pitchFamily="2" charset="0"/>
                <a:cs typeface="Nunito" pitchFamily="2" charset="0"/>
              </a:rPr>
              <a:t> </a:t>
            </a:r>
            <a:r>
              <a:rPr lang="vi-VN" sz="1800" b="1" i="0" err="1">
                <a:solidFill>
                  <a:srgbClr val="C00000"/>
                </a:solidFill>
                <a:effectLst/>
                <a:latin typeface="Nunito" pitchFamily="2" charset="0"/>
                <a:ea typeface="Nunito" pitchFamily="2" charset="0"/>
                <a:cs typeface="Nunito" pitchFamily="2" charset="0"/>
              </a:rPr>
              <a:t>bị</a:t>
            </a:r>
            <a:r>
              <a:rPr lang="vi-VN" sz="1800" b="1" i="0">
                <a:solidFill>
                  <a:srgbClr val="C00000"/>
                </a:solidFill>
                <a:effectLst/>
                <a:latin typeface="Nunito" pitchFamily="2" charset="0"/>
                <a:ea typeface="Nunito" pitchFamily="2" charset="0"/>
                <a:cs typeface="Nunito" pitchFamily="2" charset="0"/>
              </a:rPr>
              <a:t> </a:t>
            </a:r>
            <a:r>
              <a:rPr lang="vi-VN" sz="1800" b="1" i="0" err="1">
                <a:solidFill>
                  <a:srgbClr val="C00000"/>
                </a:solidFill>
                <a:effectLst/>
                <a:latin typeface="Nunito" pitchFamily="2" charset="0"/>
                <a:ea typeface="Nunito" pitchFamily="2" charset="0"/>
                <a:cs typeface="Nunito" pitchFamily="2" charset="0"/>
              </a:rPr>
              <a:t>ảnh</a:t>
            </a:r>
            <a:r>
              <a:rPr lang="vi-VN" sz="1800" b="1" i="0">
                <a:solidFill>
                  <a:srgbClr val="C00000"/>
                </a:solidFill>
                <a:effectLst/>
                <a:latin typeface="Nunito" pitchFamily="2" charset="0"/>
                <a:ea typeface="Nunito" pitchFamily="2" charset="0"/>
                <a:cs typeface="Nunito" pitchFamily="2" charset="0"/>
              </a:rPr>
              <a:t> </a:t>
            </a:r>
            <a:r>
              <a:rPr lang="vi-VN" sz="1800" b="1" i="0" err="1">
                <a:solidFill>
                  <a:srgbClr val="C00000"/>
                </a:solidFill>
                <a:effectLst/>
                <a:latin typeface="Nunito" pitchFamily="2" charset="0"/>
                <a:ea typeface="Nunito" pitchFamily="2" charset="0"/>
                <a:cs typeface="Nunito" pitchFamily="2" charset="0"/>
              </a:rPr>
              <a:t>hưởng</a:t>
            </a:r>
            <a:endParaRPr lang="vi-VN" sz="1800">
              <a:cs typeface="Calibri" panose="020F0502020204030204" pitchFamily="34" charset="0"/>
              <a:sym typeface="Wingdings" panose="05000000000000000000" pitchFamily="2" charset="2"/>
            </a:endParaRPr>
          </a:p>
          <a:p>
            <a:pPr marL="0" indent="0">
              <a:buClrTx/>
              <a:buNone/>
            </a:pPr>
            <a:r>
              <a:rPr lang="en-US" sz="1800">
                <a:cs typeface="Calibri" panose="020F0502020204030204" pitchFamily="34" charset="0"/>
                <a:sym typeface="Wingdings" panose="05000000000000000000" pitchFamily="2" charset="2"/>
              </a:rPr>
              <a:t>ECG</a:t>
            </a:r>
          </a:p>
          <a:p>
            <a:pPr marL="285750" indent="-285750">
              <a:lnSpc>
                <a:spcPct val="100000"/>
              </a:lnSpc>
              <a:spcAft>
                <a:spcPts val="0"/>
              </a:spcAft>
              <a:buClrTx/>
              <a:buFont typeface="Arial" panose="020B0604020202020204" pitchFamily="34" charset="0"/>
              <a:buChar char="•"/>
            </a:pPr>
            <a:r>
              <a:rPr lang="en-US" sz="1400" err="1"/>
              <a:t>Nhịp</a:t>
            </a:r>
            <a:r>
              <a:rPr lang="en-US" sz="1400"/>
              <a:t> </a:t>
            </a:r>
            <a:r>
              <a:rPr lang="en-US" sz="1400" err="1"/>
              <a:t>xoang</a:t>
            </a:r>
            <a:r>
              <a:rPr lang="en-US" sz="1400"/>
              <a:t>, </a:t>
            </a:r>
            <a:r>
              <a:rPr lang="en-US" sz="1400" err="1"/>
              <a:t>tần</a:t>
            </a:r>
            <a:r>
              <a:rPr lang="en-US" sz="1400"/>
              <a:t> </a:t>
            </a:r>
            <a:r>
              <a:rPr lang="en-US" sz="1400" err="1"/>
              <a:t>số</a:t>
            </a:r>
            <a:r>
              <a:rPr lang="en-US" sz="1400"/>
              <a:t> 120l/p</a:t>
            </a:r>
          </a:p>
          <a:p>
            <a:pPr marL="285750" indent="-285750">
              <a:lnSpc>
                <a:spcPct val="100000"/>
              </a:lnSpc>
              <a:spcAft>
                <a:spcPts val="0"/>
              </a:spcAft>
              <a:buClrTx/>
              <a:buFont typeface="Arial" panose="020B0604020202020204" pitchFamily="34" charset="0"/>
              <a:buChar char="•"/>
            </a:pPr>
            <a:r>
              <a:rPr lang="en-US" sz="1400" err="1"/>
              <a:t>Trục</a:t>
            </a:r>
            <a:r>
              <a:rPr lang="en-US" sz="1400"/>
              <a:t>: DI </a:t>
            </a:r>
            <a:r>
              <a:rPr lang="en-US" sz="1400" err="1"/>
              <a:t>trung</a:t>
            </a:r>
            <a:r>
              <a:rPr lang="en-US" sz="1400"/>
              <a:t> </a:t>
            </a:r>
            <a:r>
              <a:rPr lang="en-US" sz="1400" err="1"/>
              <a:t>gian</a:t>
            </a:r>
            <a:r>
              <a:rPr lang="en-US" sz="1400"/>
              <a:t>, </a:t>
            </a:r>
            <a:r>
              <a:rPr lang="en-US" sz="1400" err="1"/>
              <a:t>aVF</a:t>
            </a:r>
            <a:r>
              <a:rPr lang="en-US" sz="1400"/>
              <a:t> (+) =&gt; </a:t>
            </a:r>
            <a:r>
              <a:rPr lang="en-US" sz="1400" err="1"/>
              <a:t>trục</a:t>
            </a:r>
            <a:r>
              <a:rPr lang="en-US" sz="1400"/>
              <a:t> </a:t>
            </a:r>
            <a:r>
              <a:rPr lang="en-US" sz="1400" err="1"/>
              <a:t>trung</a:t>
            </a:r>
            <a:r>
              <a:rPr lang="en-US" sz="1400"/>
              <a:t> </a:t>
            </a:r>
            <a:r>
              <a:rPr lang="en-US" sz="1400" err="1"/>
              <a:t>gian</a:t>
            </a:r>
            <a:endParaRPr lang="en-US" sz="1400"/>
          </a:p>
          <a:p>
            <a:pPr marL="285750" indent="-285750">
              <a:lnSpc>
                <a:spcPct val="100000"/>
              </a:lnSpc>
              <a:spcAft>
                <a:spcPts val="0"/>
              </a:spcAft>
              <a:buClrTx/>
              <a:buFont typeface="Arial" panose="020B0604020202020204" pitchFamily="34" charset="0"/>
              <a:buChar char="•"/>
            </a:pPr>
            <a:r>
              <a:rPr lang="en-US" sz="1400" err="1"/>
              <a:t>Nhĩ</a:t>
            </a:r>
            <a:r>
              <a:rPr lang="en-US" sz="1400"/>
              <a:t> </a:t>
            </a:r>
            <a:r>
              <a:rPr lang="en-US" sz="1400" err="1"/>
              <a:t>phải</a:t>
            </a:r>
            <a:r>
              <a:rPr lang="en-US" sz="1400"/>
              <a:t>: </a:t>
            </a:r>
            <a:r>
              <a:rPr lang="en-US" sz="1400" err="1"/>
              <a:t>sóng</a:t>
            </a:r>
            <a:r>
              <a:rPr lang="en-US" sz="1400"/>
              <a:t> P DII 2mm =&gt; </a:t>
            </a:r>
            <a:r>
              <a:rPr lang="en-US" sz="1400" err="1"/>
              <a:t>không</a:t>
            </a:r>
            <a:r>
              <a:rPr lang="en-US" sz="1400"/>
              <a:t> </a:t>
            </a:r>
            <a:r>
              <a:rPr lang="en-US" sz="1400" err="1"/>
              <a:t>lớn</a:t>
            </a:r>
            <a:r>
              <a:rPr lang="en-US" sz="1400"/>
              <a:t> </a:t>
            </a:r>
            <a:r>
              <a:rPr lang="en-US" sz="1400" err="1"/>
              <a:t>nhĩ</a:t>
            </a:r>
            <a:r>
              <a:rPr lang="en-US" sz="1400"/>
              <a:t> </a:t>
            </a:r>
            <a:r>
              <a:rPr lang="en-US" sz="1400" err="1"/>
              <a:t>phải</a:t>
            </a:r>
            <a:r>
              <a:rPr lang="en-US" sz="1400"/>
              <a:t> </a:t>
            </a:r>
          </a:p>
          <a:p>
            <a:pPr marL="285750" indent="-285750">
              <a:lnSpc>
                <a:spcPct val="100000"/>
              </a:lnSpc>
              <a:spcAft>
                <a:spcPts val="0"/>
              </a:spcAft>
              <a:buClrTx/>
              <a:buFont typeface="Arial" panose="020B0604020202020204" pitchFamily="34" charset="0"/>
              <a:buChar char="•"/>
            </a:pPr>
            <a:r>
              <a:rPr lang="en-US" sz="1400" err="1"/>
              <a:t>Nhĩ</a:t>
            </a:r>
            <a:r>
              <a:rPr lang="en-US" sz="1400"/>
              <a:t> </a:t>
            </a:r>
            <a:r>
              <a:rPr lang="en-US" sz="1400" err="1"/>
              <a:t>trái</a:t>
            </a:r>
            <a:r>
              <a:rPr lang="en-US" sz="1400"/>
              <a:t>: </a:t>
            </a:r>
            <a:r>
              <a:rPr lang="en-US" sz="1400" err="1"/>
              <a:t>sóng</a:t>
            </a:r>
            <a:r>
              <a:rPr lang="en-US" sz="1400"/>
              <a:t> P DII 0.06s =&gt; </a:t>
            </a:r>
            <a:r>
              <a:rPr lang="en-US" sz="1400" err="1"/>
              <a:t>không</a:t>
            </a:r>
            <a:r>
              <a:rPr lang="en-US" sz="1400"/>
              <a:t> </a:t>
            </a:r>
            <a:r>
              <a:rPr lang="en-US" sz="1400" err="1"/>
              <a:t>lớn</a:t>
            </a:r>
            <a:r>
              <a:rPr lang="en-US" sz="1400"/>
              <a:t> </a:t>
            </a:r>
            <a:r>
              <a:rPr lang="en-US" sz="1400" err="1"/>
              <a:t>nhĩ</a:t>
            </a:r>
            <a:r>
              <a:rPr lang="en-US" sz="1400"/>
              <a:t> </a:t>
            </a:r>
            <a:r>
              <a:rPr lang="en-US" sz="1400" err="1"/>
              <a:t>trái</a:t>
            </a:r>
            <a:r>
              <a:rPr lang="en-US" sz="1400"/>
              <a:t> </a:t>
            </a:r>
          </a:p>
          <a:p>
            <a:pPr marL="0" indent="0">
              <a:lnSpc>
                <a:spcPct val="100000"/>
              </a:lnSpc>
              <a:spcAft>
                <a:spcPts val="0"/>
              </a:spcAft>
              <a:buClrTx/>
              <a:buNone/>
            </a:pPr>
            <a:r>
              <a:rPr lang="en-US" sz="1400" err="1"/>
              <a:t>Thất</a:t>
            </a:r>
            <a:r>
              <a:rPr lang="en-US" sz="1400"/>
              <a:t> </a:t>
            </a:r>
            <a:r>
              <a:rPr lang="en-US" sz="1400" err="1"/>
              <a:t>phải</a:t>
            </a:r>
            <a:r>
              <a:rPr lang="en-US" sz="1400"/>
              <a:t>:</a:t>
            </a:r>
          </a:p>
          <a:p>
            <a:pPr marL="285750" indent="-285750">
              <a:lnSpc>
                <a:spcPct val="100000"/>
              </a:lnSpc>
              <a:spcAft>
                <a:spcPts val="0"/>
              </a:spcAft>
              <a:buClrTx/>
              <a:buFont typeface="Arial" panose="020B0604020202020204" pitchFamily="34" charset="0"/>
              <a:buChar char="•"/>
            </a:pPr>
            <a:r>
              <a:rPr lang="en-US" sz="1400" err="1"/>
              <a:t>Sóng</a:t>
            </a:r>
            <a:r>
              <a:rPr lang="en-US" sz="1400"/>
              <a:t> R: V1 10mm (&lt;19mm), </a:t>
            </a:r>
            <a:r>
              <a:rPr lang="en-US" sz="1400" b="1"/>
              <a:t>V3: 25mm (&lt;12mm)</a:t>
            </a:r>
            <a:r>
              <a:rPr lang="en-US" sz="1400"/>
              <a:t>, </a:t>
            </a:r>
            <a:r>
              <a:rPr lang="en-US" sz="1400" err="1"/>
              <a:t>aVR</a:t>
            </a:r>
            <a:r>
              <a:rPr lang="en-US" sz="1400"/>
              <a:t> 2mm (&lt; 6mm)</a:t>
            </a:r>
          </a:p>
          <a:p>
            <a:pPr marL="285750" indent="-285750">
              <a:lnSpc>
                <a:spcPct val="100000"/>
              </a:lnSpc>
              <a:spcAft>
                <a:spcPts val="0"/>
              </a:spcAft>
              <a:buClrTx/>
              <a:buFont typeface="Arial" panose="020B0604020202020204" pitchFamily="34" charset="0"/>
              <a:buChar char="•"/>
            </a:pPr>
            <a:r>
              <a:rPr lang="en-US" sz="1400" err="1"/>
              <a:t>Sóng</a:t>
            </a:r>
            <a:r>
              <a:rPr lang="en-US" sz="1400"/>
              <a:t> S: + DI 10mm (&lt;9mm), V6 1mm (&lt;8mm) </a:t>
            </a:r>
          </a:p>
          <a:p>
            <a:pPr marL="285750" indent="-285750">
              <a:lnSpc>
                <a:spcPct val="100000"/>
              </a:lnSpc>
              <a:spcAft>
                <a:spcPts val="0"/>
              </a:spcAft>
              <a:buClrTx/>
              <a:buFont typeface="Arial" panose="020B0604020202020204" pitchFamily="34" charset="0"/>
              <a:buChar char="•"/>
            </a:pPr>
            <a:r>
              <a:rPr lang="en-US" sz="1400"/>
              <a:t>+ </a:t>
            </a:r>
            <a:r>
              <a:rPr lang="en-US" sz="1400" b="1"/>
              <a:t>R/S: V1 10/3=3.33, V2 23/9=2.56 </a:t>
            </a:r>
            <a:r>
              <a:rPr lang="en-US" sz="1400"/>
              <a:t>(&gt;1)</a:t>
            </a:r>
          </a:p>
          <a:p>
            <a:pPr marL="0" indent="0">
              <a:lnSpc>
                <a:spcPct val="100000"/>
              </a:lnSpc>
              <a:spcAft>
                <a:spcPts val="0"/>
              </a:spcAft>
              <a:buClrTx/>
              <a:buNone/>
            </a:pPr>
            <a:r>
              <a:rPr lang="en-US" sz="1400" b="1"/>
              <a:t>=&gt; </a:t>
            </a:r>
            <a:r>
              <a:rPr lang="en-US" sz="1400" b="1" err="1"/>
              <a:t>Lớn</a:t>
            </a:r>
            <a:r>
              <a:rPr lang="en-US" sz="1400" b="1"/>
              <a:t> </a:t>
            </a:r>
            <a:r>
              <a:rPr lang="en-US" sz="1400" b="1" err="1"/>
              <a:t>thất</a:t>
            </a:r>
            <a:r>
              <a:rPr lang="en-US" sz="1400" b="1"/>
              <a:t> </a:t>
            </a:r>
            <a:r>
              <a:rPr lang="en-US" sz="1400" b="1" err="1"/>
              <a:t>phải</a:t>
            </a:r>
            <a:r>
              <a:rPr lang="en-US" sz="1400" b="1"/>
              <a:t> </a:t>
            </a:r>
          </a:p>
          <a:p>
            <a:pPr marL="0" indent="0">
              <a:lnSpc>
                <a:spcPct val="100000"/>
              </a:lnSpc>
              <a:spcAft>
                <a:spcPts val="0"/>
              </a:spcAft>
              <a:buClrTx/>
              <a:buNone/>
            </a:pPr>
            <a:r>
              <a:rPr lang="en-US" sz="1400" err="1"/>
              <a:t>Thất</a:t>
            </a:r>
            <a:r>
              <a:rPr lang="en-US" sz="1400"/>
              <a:t> </a:t>
            </a:r>
            <a:r>
              <a:rPr lang="en-US" sz="1400" err="1"/>
              <a:t>trái</a:t>
            </a:r>
            <a:r>
              <a:rPr lang="en-US" sz="1400"/>
              <a:t>: </a:t>
            </a:r>
          </a:p>
          <a:p>
            <a:pPr marL="285750" indent="-285750">
              <a:lnSpc>
                <a:spcPct val="100000"/>
              </a:lnSpc>
              <a:spcAft>
                <a:spcPts val="0"/>
              </a:spcAft>
              <a:buClrTx/>
              <a:buFont typeface="Arial" panose="020B0604020202020204" pitchFamily="34" charset="0"/>
              <a:buChar char="•"/>
            </a:pPr>
            <a:r>
              <a:rPr lang="en-US" sz="1400" err="1"/>
              <a:t>Sóng</a:t>
            </a:r>
            <a:r>
              <a:rPr lang="en-US" sz="1400"/>
              <a:t> R: DII 14mm (&lt;24mm,) DIII 20mm (&lt;20mm), V5 14mm (&lt;33mm), V6 14mm (&gt;23mm)</a:t>
            </a:r>
          </a:p>
          <a:p>
            <a:pPr marL="285750" indent="-285750">
              <a:lnSpc>
                <a:spcPct val="100000"/>
              </a:lnSpc>
              <a:spcAft>
                <a:spcPts val="0"/>
              </a:spcAft>
              <a:buClrTx/>
              <a:buFont typeface="Arial" panose="020B0604020202020204" pitchFamily="34" charset="0"/>
              <a:buChar char="•"/>
            </a:pPr>
            <a:r>
              <a:rPr lang="en-US" sz="1400" err="1"/>
              <a:t>Sóng</a:t>
            </a:r>
            <a:r>
              <a:rPr lang="en-US" sz="1400"/>
              <a:t> S: V1 3mm (&lt;21mm), V2 9mm (&lt;30mm)</a:t>
            </a:r>
          </a:p>
          <a:p>
            <a:pPr marL="285750" indent="-285750">
              <a:lnSpc>
                <a:spcPct val="100000"/>
              </a:lnSpc>
              <a:spcAft>
                <a:spcPts val="0"/>
              </a:spcAft>
              <a:buClrTx/>
              <a:buFont typeface="Symbol" panose="05050102010706020507" pitchFamily="18" charset="2"/>
              <a:buChar char="Þ"/>
            </a:pPr>
            <a:r>
              <a:rPr lang="en-US" sz="1400" b="1" err="1"/>
              <a:t>Không</a:t>
            </a:r>
            <a:r>
              <a:rPr lang="en-US" sz="1400" b="1"/>
              <a:t> </a:t>
            </a:r>
            <a:r>
              <a:rPr lang="en-US" sz="1400" b="1" err="1"/>
              <a:t>lớn</a:t>
            </a:r>
            <a:r>
              <a:rPr lang="en-US" sz="1400" b="1"/>
              <a:t> </a:t>
            </a:r>
            <a:r>
              <a:rPr lang="en-US" sz="1400" b="1" err="1"/>
              <a:t>thất</a:t>
            </a:r>
            <a:r>
              <a:rPr lang="en-US" sz="1400" b="1"/>
              <a:t> </a:t>
            </a:r>
            <a:r>
              <a:rPr lang="en-US" sz="1400" b="1" err="1"/>
              <a:t>trái</a:t>
            </a:r>
            <a:endParaRPr lang="vi-VN" sz="1400" b="1"/>
          </a:p>
          <a:p>
            <a:pPr marL="0" indent="0">
              <a:lnSpc>
                <a:spcPct val="100000"/>
              </a:lnSpc>
              <a:spcAft>
                <a:spcPts val="0"/>
              </a:spcAft>
              <a:buClrTx/>
              <a:buNone/>
            </a:pPr>
            <a:r>
              <a:rPr lang="vi-VN" sz="1400"/>
              <a:t>ST không chênh, </a:t>
            </a:r>
            <a:r>
              <a:rPr lang="vi-VN" sz="1400" err="1"/>
              <a:t>sóng</a:t>
            </a:r>
            <a:r>
              <a:rPr lang="vi-VN" sz="1400"/>
              <a:t> T âm V1- V2</a:t>
            </a:r>
            <a:endParaRPr lang="en-US" sz="1400"/>
          </a:p>
          <a:p>
            <a:pPr marL="0" indent="0">
              <a:lnSpc>
                <a:spcPct val="100000"/>
              </a:lnSpc>
              <a:spcAft>
                <a:spcPts val="0"/>
              </a:spcAft>
              <a:buClrTx/>
              <a:buNone/>
            </a:pPr>
            <a:r>
              <a:rPr lang="en-US" sz="1400" b="1" err="1"/>
              <a:t>Kết</a:t>
            </a:r>
            <a:r>
              <a:rPr lang="en-US" sz="1400" b="1"/>
              <a:t> </a:t>
            </a:r>
            <a:r>
              <a:rPr lang="en-US" sz="1400" b="1" err="1"/>
              <a:t>luận</a:t>
            </a:r>
            <a:r>
              <a:rPr lang="en-US" sz="1400" b="1"/>
              <a:t>: </a:t>
            </a:r>
            <a:r>
              <a:rPr lang="en-US" sz="1400" b="1" err="1"/>
              <a:t>nhịp</a:t>
            </a:r>
            <a:r>
              <a:rPr lang="en-US" sz="1400" b="1"/>
              <a:t> </a:t>
            </a:r>
            <a:r>
              <a:rPr lang="en-US" sz="1400" b="1" err="1"/>
              <a:t>xoang</a:t>
            </a:r>
            <a:r>
              <a:rPr lang="en-US" sz="1400" b="1"/>
              <a:t> </a:t>
            </a:r>
            <a:r>
              <a:rPr lang="en-US" sz="1400" b="1" err="1"/>
              <a:t>đều</a:t>
            </a:r>
            <a:r>
              <a:rPr lang="en-US" sz="1400" b="1"/>
              <a:t>, </a:t>
            </a:r>
            <a:r>
              <a:rPr lang="en-US" sz="1400" b="1" err="1"/>
              <a:t>tần</a:t>
            </a:r>
            <a:r>
              <a:rPr lang="en-US" sz="1400" b="1"/>
              <a:t> </a:t>
            </a:r>
            <a:r>
              <a:rPr lang="en-US" sz="1400" b="1" err="1"/>
              <a:t>số</a:t>
            </a:r>
            <a:r>
              <a:rPr lang="en-US" sz="1400" b="1"/>
              <a:t> 120 </a:t>
            </a:r>
            <a:r>
              <a:rPr lang="en-US" sz="1400" b="1" err="1"/>
              <a:t>lần</a:t>
            </a:r>
            <a:r>
              <a:rPr lang="en-US" sz="1400" b="1"/>
              <a:t>/</a:t>
            </a:r>
            <a:r>
              <a:rPr lang="en-US" sz="1400" b="1" err="1"/>
              <a:t>phút</a:t>
            </a:r>
            <a:r>
              <a:rPr lang="en-US" sz="1400" b="1"/>
              <a:t>, </a:t>
            </a:r>
            <a:r>
              <a:rPr lang="en-US" sz="1400" b="1" err="1"/>
              <a:t>trục</a:t>
            </a:r>
            <a:r>
              <a:rPr lang="en-US" sz="1400" b="1"/>
              <a:t> </a:t>
            </a:r>
            <a:r>
              <a:rPr lang="en-US" sz="1400" b="1" err="1"/>
              <a:t>lệch</a:t>
            </a:r>
            <a:r>
              <a:rPr lang="en-US" sz="1400" b="1"/>
              <a:t> </a:t>
            </a:r>
            <a:r>
              <a:rPr lang="en-US" sz="1400" b="1" err="1"/>
              <a:t>trung</a:t>
            </a:r>
            <a:r>
              <a:rPr lang="en-US" sz="1400" b="1"/>
              <a:t> </a:t>
            </a:r>
            <a:r>
              <a:rPr lang="en-US" sz="1400" b="1" err="1"/>
              <a:t>gian</a:t>
            </a:r>
            <a:r>
              <a:rPr lang="en-US" sz="1400" b="1"/>
              <a:t>, </a:t>
            </a:r>
            <a:r>
              <a:rPr lang="en-US" sz="1400" b="1" err="1"/>
              <a:t>lớn</a:t>
            </a:r>
            <a:r>
              <a:rPr lang="en-US" sz="1400" b="1"/>
              <a:t> </a:t>
            </a:r>
            <a:r>
              <a:rPr lang="en-US" sz="1400" b="1" err="1"/>
              <a:t>thất</a:t>
            </a:r>
            <a:r>
              <a:rPr lang="en-US" sz="1400" b="1"/>
              <a:t> </a:t>
            </a:r>
            <a:r>
              <a:rPr lang="en-US" sz="1400" b="1" err="1"/>
              <a:t>phải</a:t>
            </a:r>
            <a:r>
              <a:rPr lang="en-US" b="1"/>
              <a:t>. </a:t>
            </a:r>
          </a:p>
        </p:txBody>
      </p:sp>
    </p:spTree>
    <p:extLst>
      <p:ext uri="{BB962C8B-B14F-4D97-AF65-F5344CB8AC3E}">
        <p14:creationId xmlns:p14="http://schemas.microsoft.com/office/powerpoint/2010/main" val="2861975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6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b="0" i="0">
                <a:solidFill>
                  <a:srgbClr val="A16DBC"/>
                </a:solidFill>
                <a:effectLst/>
                <a:latin typeface="iCiel Cadena" panose="02000503000000020004" pitchFamily="50" charset="0"/>
                <a:ea typeface="Titan One" panose="020B0604020202020204" charset="0"/>
                <a:cs typeface="Titan One" panose="020B0604020202020204" charset="0"/>
              </a:rPr>
              <a:t>3. Tim </a:t>
            </a:r>
            <a:r>
              <a:rPr lang="vi-VN" sz="2800" b="0" i="0" err="1">
                <a:solidFill>
                  <a:srgbClr val="A16DBC"/>
                </a:solidFill>
                <a:effectLst/>
                <a:latin typeface="iCiel Cadena" panose="02000503000000020004" pitchFamily="50" charset="0"/>
                <a:ea typeface="Titan One" panose="020B0604020202020204" charset="0"/>
                <a:cs typeface="Titan One" panose="020B0604020202020204" charset="0"/>
              </a:rPr>
              <a:t>bẩm</a:t>
            </a:r>
            <a:r>
              <a:rPr lang="vi-VN" sz="2800" b="0" i="0">
                <a:solidFill>
                  <a:srgbClr val="A16DBC"/>
                </a:solidFill>
                <a:effectLst/>
                <a:latin typeface="iCiel Cadena" panose="02000503000000020004" pitchFamily="50" charset="0"/>
                <a:ea typeface="Titan One" panose="020B0604020202020204" charset="0"/>
                <a:cs typeface="Titan One" panose="020B0604020202020204" charset="0"/>
              </a:rPr>
              <a:t> sinh</a:t>
            </a:r>
            <a:endParaRPr lang="vi-VN"/>
          </a:p>
        </p:txBody>
      </p:sp>
      <p:sp>
        <p:nvSpPr>
          <p:cNvPr id="1052" name="Google Shape;1052;p68"/>
          <p:cNvSpPr txBox="1">
            <a:spLocks noGrp="1"/>
          </p:cNvSpPr>
          <p:nvPr>
            <p:ph type="body" idx="1"/>
          </p:nvPr>
        </p:nvSpPr>
        <p:spPr>
          <a:xfrm>
            <a:off x="500063" y="1017725"/>
            <a:ext cx="8222456" cy="3591000"/>
          </a:xfrm>
          <a:prstGeom prst="rect">
            <a:avLst/>
          </a:prstGeom>
        </p:spPr>
        <p:txBody>
          <a:bodyPr spcFirstLastPara="1" wrap="square" lIns="91425" tIns="91425" rIns="91425" bIns="91425" anchor="t" anchorCtr="0">
            <a:noAutofit/>
          </a:bodyPr>
          <a:lstStyle/>
          <a:p>
            <a:pPr marL="0" indent="0">
              <a:buNone/>
            </a:pPr>
            <a:r>
              <a:rPr lang="vi-VN" sz="1800" b="1">
                <a:solidFill>
                  <a:srgbClr val="C00000"/>
                </a:solidFill>
                <a:latin typeface="Nunito" pitchFamily="2" charset="0"/>
              </a:rPr>
              <a:t>d. Tăng </a:t>
            </a:r>
            <a:r>
              <a:rPr lang="vi-VN" sz="1800" b="1" err="1">
                <a:solidFill>
                  <a:srgbClr val="C00000"/>
                </a:solidFill>
                <a:latin typeface="Nunito" pitchFamily="2" charset="0"/>
              </a:rPr>
              <a:t>áp</a:t>
            </a:r>
            <a:r>
              <a:rPr lang="vi-VN" sz="1800" b="1">
                <a:solidFill>
                  <a:srgbClr val="C00000"/>
                </a:solidFill>
                <a:latin typeface="Nunito" pitchFamily="2" charset="0"/>
              </a:rPr>
              <a:t> </a:t>
            </a:r>
            <a:r>
              <a:rPr lang="vi-VN" sz="1800" b="1" err="1">
                <a:solidFill>
                  <a:srgbClr val="C00000"/>
                </a:solidFill>
                <a:latin typeface="Nunito" pitchFamily="2" charset="0"/>
              </a:rPr>
              <a:t>phổi</a:t>
            </a:r>
            <a:r>
              <a:rPr lang="vi-VN" sz="1800" b="1">
                <a:solidFill>
                  <a:srgbClr val="C00000"/>
                </a:solidFill>
                <a:latin typeface="Nunito" pitchFamily="2" charset="0"/>
              </a:rPr>
              <a:t>?</a:t>
            </a:r>
            <a:endParaRPr lang="vi-VN"/>
          </a:p>
          <a:p>
            <a:pPr marL="0" lvl="0" indent="0" algn="l" rtl="0">
              <a:spcBef>
                <a:spcPts val="0"/>
              </a:spcBef>
              <a:spcAft>
                <a:spcPts val="600"/>
              </a:spcAft>
              <a:buNone/>
            </a:pPr>
            <a:r>
              <a:rPr lang="en-US"/>
              <a:t>LS: T2 </a:t>
            </a:r>
            <a:r>
              <a:rPr lang="en-US" err="1"/>
              <a:t>không</a:t>
            </a:r>
            <a:r>
              <a:rPr lang="en-US"/>
              <a:t> </a:t>
            </a:r>
            <a:r>
              <a:rPr lang="en-US" err="1"/>
              <a:t>đanh</a:t>
            </a:r>
            <a:r>
              <a:rPr lang="en-US"/>
              <a:t>, </a:t>
            </a:r>
            <a:r>
              <a:rPr lang="en-US" err="1"/>
              <a:t>mạnh</a:t>
            </a:r>
            <a:endParaRPr lang="en-US"/>
          </a:p>
          <a:p>
            <a:pPr marL="0" lvl="0" indent="0" algn="l" rtl="0">
              <a:spcBef>
                <a:spcPts val="0"/>
              </a:spcBef>
              <a:spcAft>
                <a:spcPts val="600"/>
              </a:spcAft>
              <a:buNone/>
            </a:pPr>
            <a:r>
              <a:rPr lang="en-US"/>
              <a:t>XQ: </a:t>
            </a:r>
            <a:r>
              <a:rPr lang="en-US" err="1"/>
              <a:t>cung</a:t>
            </a:r>
            <a:r>
              <a:rPr lang="en-US"/>
              <a:t> ĐMP </a:t>
            </a:r>
            <a:r>
              <a:rPr lang="en-US" err="1"/>
              <a:t>lõm</a:t>
            </a:r>
            <a:r>
              <a:rPr lang="en-US"/>
              <a:t> → </a:t>
            </a:r>
            <a:r>
              <a:rPr lang="en-US" err="1"/>
              <a:t>teo</a:t>
            </a:r>
            <a:r>
              <a:rPr lang="en-US"/>
              <a:t> </a:t>
            </a:r>
            <a:r>
              <a:rPr lang="en-US" err="1"/>
              <a:t>phổi</a:t>
            </a:r>
            <a:r>
              <a:rPr lang="en-US"/>
              <a:t>/</a:t>
            </a:r>
            <a:r>
              <a:rPr lang="en-US" err="1"/>
              <a:t>hẹp</a:t>
            </a:r>
            <a:r>
              <a:rPr lang="en-US"/>
              <a:t> </a:t>
            </a:r>
            <a:r>
              <a:rPr lang="en-US" err="1"/>
              <a:t>phổi</a:t>
            </a:r>
            <a:endParaRPr lang="en-US"/>
          </a:p>
          <a:p>
            <a:pPr marL="0" lvl="0" indent="0" algn="l" rtl="0">
              <a:spcBef>
                <a:spcPts val="0"/>
              </a:spcBef>
              <a:spcAft>
                <a:spcPts val="600"/>
              </a:spcAft>
              <a:buNone/>
            </a:pPr>
            <a:r>
              <a:rPr lang="en-US"/>
              <a:t>→ </a:t>
            </a:r>
            <a:r>
              <a:rPr lang="en-US" err="1"/>
              <a:t>Không</a:t>
            </a:r>
            <a:r>
              <a:rPr lang="en-US"/>
              <a:t> </a:t>
            </a:r>
            <a:r>
              <a:rPr lang="en-US" err="1"/>
              <a:t>nghĩ</a:t>
            </a:r>
            <a:r>
              <a:rPr lang="en-US"/>
              <a:t> </a:t>
            </a:r>
            <a:r>
              <a:rPr lang="en-US" err="1"/>
              <a:t>có</a:t>
            </a:r>
            <a:r>
              <a:rPr lang="en-US"/>
              <a:t> </a:t>
            </a:r>
            <a:r>
              <a:rPr lang="en-US" err="1"/>
              <a:t>tăng</a:t>
            </a:r>
            <a:r>
              <a:rPr lang="en-US"/>
              <a:t> </a:t>
            </a:r>
            <a:r>
              <a:rPr lang="en-US" err="1"/>
              <a:t>áp</a:t>
            </a:r>
            <a:r>
              <a:rPr lang="en-US"/>
              <a:t> </a:t>
            </a:r>
            <a:r>
              <a:rPr lang="en-US" err="1"/>
              <a:t>phổi</a:t>
            </a:r>
            <a:endParaRPr lang="en-US"/>
          </a:p>
          <a:p>
            <a:pPr marL="0" lvl="0" indent="0" algn="l" rtl="0">
              <a:spcBef>
                <a:spcPts val="0"/>
              </a:spcBef>
              <a:spcAft>
                <a:spcPts val="600"/>
              </a:spcAft>
              <a:buNone/>
            </a:pPr>
            <a:endParaRPr lang="en-US"/>
          </a:p>
        </p:txBody>
      </p:sp>
    </p:spTree>
    <p:extLst>
      <p:ext uri="{BB962C8B-B14F-4D97-AF65-F5344CB8AC3E}">
        <p14:creationId xmlns:p14="http://schemas.microsoft.com/office/powerpoint/2010/main" val="302004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6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b="0" i="0">
                <a:solidFill>
                  <a:srgbClr val="A16DBC"/>
                </a:solidFill>
                <a:effectLst/>
                <a:latin typeface="iCiel Cadena" panose="02000503000000020004" pitchFamily="50" charset="0"/>
                <a:ea typeface="Titan One" panose="020B0604020202020204" charset="0"/>
                <a:cs typeface="Titan One" panose="020B0604020202020204" charset="0"/>
              </a:rPr>
              <a:t>3. Tim </a:t>
            </a:r>
            <a:r>
              <a:rPr lang="vi-VN" sz="2800" b="0" i="0" err="1">
                <a:solidFill>
                  <a:srgbClr val="A16DBC"/>
                </a:solidFill>
                <a:effectLst/>
                <a:latin typeface="iCiel Cadena" panose="02000503000000020004" pitchFamily="50" charset="0"/>
                <a:ea typeface="Titan One" panose="020B0604020202020204" charset="0"/>
                <a:cs typeface="Titan One" panose="020B0604020202020204" charset="0"/>
              </a:rPr>
              <a:t>bẩm</a:t>
            </a:r>
            <a:r>
              <a:rPr lang="vi-VN" sz="2800" b="0" i="0">
                <a:solidFill>
                  <a:srgbClr val="A16DBC"/>
                </a:solidFill>
                <a:effectLst/>
                <a:latin typeface="iCiel Cadena" panose="02000503000000020004" pitchFamily="50" charset="0"/>
                <a:ea typeface="Titan One" panose="020B0604020202020204" charset="0"/>
                <a:cs typeface="Titan One" panose="020B0604020202020204" charset="0"/>
              </a:rPr>
              <a:t> sinh</a:t>
            </a:r>
            <a:endParaRPr lang="vi-VN"/>
          </a:p>
        </p:txBody>
      </p:sp>
      <p:sp>
        <p:nvSpPr>
          <p:cNvPr id="1052" name="Google Shape;1052;p68"/>
          <p:cNvSpPr txBox="1">
            <a:spLocks noGrp="1"/>
          </p:cNvSpPr>
          <p:nvPr>
            <p:ph type="body" idx="1"/>
          </p:nvPr>
        </p:nvSpPr>
        <p:spPr>
          <a:xfrm>
            <a:off x="500063" y="1017725"/>
            <a:ext cx="8222456" cy="3591000"/>
          </a:xfrm>
          <a:prstGeom prst="rect">
            <a:avLst/>
          </a:prstGeom>
        </p:spPr>
        <p:txBody>
          <a:bodyPr spcFirstLastPara="1" wrap="square" lIns="91425" tIns="91425" rIns="91425" bIns="91425" anchor="t" anchorCtr="0">
            <a:noAutofit/>
          </a:bodyPr>
          <a:lstStyle/>
          <a:p>
            <a:pPr marL="0" indent="0">
              <a:buNone/>
            </a:pPr>
            <a:r>
              <a:rPr lang="vi-VN" sz="1800" b="1">
                <a:solidFill>
                  <a:srgbClr val="C00000"/>
                </a:solidFill>
                <a:latin typeface="Nunito" pitchFamily="2" charset="0"/>
              </a:rPr>
              <a:t>e. Tật tim nằm ở đâu</a:t>
            </a:r>
            <a:endParaRPr lang="vi-VN"/>
          </a:p>
          <a:p>
            <a:pPr marL="0" lvl="0" indent="0" algn="l" rtl="0">
              <a:spcBef>
                <a:spcPts val="0"/>
              </a:spcBef>
              <a:spcAft>
                <a:spcPts val="600"/>
              </a:spcAft>
              <a:buNone/>
            </a:pPr>
            <a:r>
              <a:rPr lang="vi-VN"/>
              <a:t>Tím trung ương + giảm lưu lượng máu + lớn thất phải + không tăng áp phổi</a:t>
            </a:r>
          </a:p>
          <a:p>
            <a:pPr marL="0" lvl="0" indent="0" algn="l" rtl="0">
              <a:spcBef>
                <a:spcPts val="0"/>
              </a:spcBef>
              <a:spcAft>
                <a:spcPts val="600"/>
              </a:spcAft>
              <a:buNone/>
            </a:pPr>
            <a:r>
              <a:rPr lang="vi-VN"/>
              <a:t>--&gt; Các nguyên nhân có thể có:</a:t>
            </a:r>
          </a:p>
          <a:p>
            <a:pPr marL="0" lvl="0" indent="0" algn="l" rtl="0">
              <a:spcBef>
                <a:spcPts val="0"/>
              </a:spcBef>
              <a:spcAft>
                <a:spcPts val="600"/>
              </a:spcAft>
              <a:buNone/>
            </a:pPr>
            <a:r>
              <a:rPr lang="vi-VN"/>
              <a:t>  </a:t>
            </a:r>
            <a:r>
              <a:rPr lang="en-US"/>
              <a:t>+ </a:t>
            </a:r>
            <a:r>
              <a:rPr lang="vi-VN" err="1"/>
              <a:t>Tứ</a:t>
            </a:r>
            <a:r>
              <a:rPr lang="vi-VN"/>
              <a:t> chứng Fallot: lâm sàng ghi nhận BN có tím khi vận động, từ sau sinh. Khám ghi nhận thở nhanh, da niêm tím hồng, Khám tim ghi nhận lớn thất phải, ATTT dạng</a:t>
            </a:r>
            <a:r>
              <a:rPr lang="en-US"/>
              <a:t> </a:t>
            </a:r>
            <a:r>
              <a:rPr lang="vi-VN"/>
              <a:t>phụt rõ KLS III nghĩ hẹp ĐMP. Nên nghĩ nhiều</a:t>
            </a:r>
          </a:p>
          <a:p>
            <a:pPr marL="139700" indent="0">
              <a:buClrTx/>
              <a:buNone/>
            </a:pPr>
            <a:r>
              <a:rPr lang="en-US"/>
              <a:t>+ </a:t>
            </a:r>
            <a:r>
              <a:rPr lang="vi-VN"/>
              <a:t>Hẹp khít van động mạch phổi + VSD: không nghĩ vì bệnh nhân hiện 13 tháng tuổi</a:t>
            </a:r>
            <a:r>
              <a:rPr lang="en-US">
                <a:cs typeface="Calibri" panose="020F0502020204030204" pitchFamily="34" charset="0"/>
                <a:sym typeface="Wingdings" panose="05000000000000000000" pitchFamily="2" charset="2"/>
              </a:rPr>
              <a:t>→</a:t>
            </a:r>
            <a:r>
              <a:rPr lang="vi-VN">
                <a:cs typeface="Calibri" panose="020F0502020204030204" pitchFamily="34" charset="0"/>
                <a:sym typeface="Wingdings" panose="05000000000000000000" pitchFamily="2" charset="2"/>
              </a:rPr>
              <a:t> hẹp khít biểu hiện lâm sàng nặng, thường xuất hiện sớm sau sinh. BN có tím nặng. (có thể kèm với AT liên tục PDA)</a:t>
            </a:r>
            <a:endParaRPr lang="en-US">
              <a:cs typeface="Calibri" panose="020F0502020204030204" pitchFamily="34" charset="0"/>
              <a:sym typeface="Wingdings" panose="05000000000000000000" pitchFamily="2" charset="2"/>
            </a:endParaRPr>
          </a:p>
          <a:p>
            <a:pPr marL="139700" indent="0">
              <a:buClrTx/>
              <a:buNone/>
            </a:pPr>
            <a:r>
              <a:rPr lang="en-US">
                <a:cs typeface="Calibri" panose="020F0502020204030204" pitchFamily="34" charset="0"/>
                <a:sym typeface="Wingdings" panose="05000000000000000000" pitchFamily="2" charset="2"/>
              </a:rPr>
              <a:t>+ </a:t>
            </a:r>
            <a:r>
              <a:rPr lang="vi-VN">
                <a:cs typeface="Calibri" panose="020F0502020204030204" pitchFamily="34" charset="0"/>
                <a:sym typeface="Wingdings" panose="05000000000000000000" pitchFamily="2" charset="2"/>
              </a:rPr>
              <a:t>Ebstein: Ít nghĩ vì lâm sàng không nghe ATTT dạng tràn IV của hở van 3 lá XQ không có hình ảnh tim hình giọt nước (lớn nhĩ P)</a:t>
            </a:r>
            <a:endParaRPr lang="en-US">
              <a:cs typeface="Calibri" panose="020F0502020204030204" pitchFamily="34" charset="0"/>
              <a:sym typeface="Wingdings" panose="05000000000000000000" pitchFamily="2" charset="2"/>
            </a:endParaRPr>
          </a:p>
          <a:p>
            <a:pPr marL="139700" indent="0">
              <a:buClrTx/>
              <a:buNone/>
            </a:pPr>
            <a:r>
              <a:rPr lang="en-US">
                <a:cs typeface="Calibri" panose="020F0502020204030204" pitchFamily="34" charset="0"/>
                <a:sym typeface="Wingdings" panose="05000000000000000000" pitchFamily="2" charset="2"/>
              </a:rPr>
              <a:t>=&gt; </a:t>
            </a:r>
            <a:r>
              <a:rPr lang="en-US" err="1">
                <a:cs typeface="Calibri" panose="020F0502020204030204" pitchFamily="34" charset="0"/>
                <a:sym typeface="Wingdings" panose="05000000000000000000" pitchFamily="2" charset="2"/>
              </a:rPr>
              <a:t>Đề</a:t>
            </a:r>
            <a:r>
              <a:rPr lang="en-US">
                <a:cs typeface="Calibri" panose="020F0502020204030204" pitchFamily="34" charset="0"/>
                <a:sym typeface="Wingdings" panose="05000000000000000000" pitchFamily="2" charset="2"/>
              </a:rPr>
              <a:t> </a:t>
            </a:r>
            <a:r>
              <a:rPr lang="en-US" err="1">
                <a:cs typeface="Calibri" panose="020F0502020204030204" pitchFamily="34" charset="0"/>
                <a:sym typeface="Wingdings" panose="05000000000000000000" pitchFamily="2" charset="2"/>
              </a:rPr>
              <a:t>nghị</a:t>
            </a:r>
            <a:r>
              <a:rPr lang="en-US">
                <a:cs typeface="Calibri" panose="020F0502020204030204" pitchFamily="34" charset="0"/>
                <a:sym typeface="Wingdings" panose="05000000000000000000" pitchFamily="2" charset="2"/>
              </a:rPr>
              <a:t> SA</a:t>
            </a:r>
          </a:p>
          <a:p>
            <a:pPr marL="0" lvl="0" indent="0" algn="l" rtl="0">
              <a:spcBef>
                <a:spcPts val="0"/>
              </a:spcBef>
              <a:spcAft>
                <a:spcPts val="600"/>
              </a:spcAft>
              <a:buNone/>
            </a:pPr>
            <a:endParaRPr lang="vi-VN"/>
          </a:p>
        </p:txBody>
      </p:sp>
    </p:spTree>
    <p:extLst>
      <p:ext uri="{BB962C8B-B14F-4D97-AF65-F5344CB8AC3E}">
        <p14:creationId xmlns:p14="http://schemas.microsoft.com/office/powerpoint/2010/main" val="3550451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6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b="0" i="0">
                <a:solidFill>
                  <a:srgbClr val="A16DBC"/>
                </a:solidFill>
                <a:effectLst/>
                <a:latin typeface="iCiel Cadena" panose="02000503000000020004" pitchFamily="50" charset="0"/>
                <a:ea typeface="Titan One" panose="020B0604020202020204" charset="0"/>
                <a:cs typeface="Titan One" panose="020B0604020202020204" charset="0"/>
              </a:rPr>
              <a:t>3. Tim </a:t>
            </a:r>
            <a:r>
              <a:rPr lang="vi-VN" sz="2800" b="0" i="0" err="1">
                <a:solidFill>
                  <a:srgbClr val="A16DBC"/>
                </a:solidFill>
                <a:effectLst/>
                <a:latin typeface="iCiel Cadena" panose="02000503000000020004" pitchFamily="50" charset="0"/>
                <a:ea typeface="Titan One" panose="020B0604020202020204" charset="0"/>
                <a:cs typeface="Titan One" panose="020B0604020202020204" charset="0"/>
              </a:rPr>
              <a:t>bẩm</a:t>
            </a:r>
            <a:r>
              <a:rPr lang="vi-VN" sz="2800" b="0" i="0">
                <a:solidFill>
                  <a:srgbClr val="A16DBC"/>
                </a:solidFill>
                <a:effectLst/>
                <a:latin typeface="iCiel Cadena" panose="02000503000000020004" pitchFamily="50" charset="0"/>
                <a:ea typeface="Titan One" panose="020B0604020202020204" charset="0"/>
                <a:cs typeface="Titan One" panose="020B0604020202020204" charset="0"/>
              </a:rPr>
              <a:t> sinh</a:t>
            </a:r>
            <a:endParaRPr lang="vi-VN"/>
          </a:p>
        </p:txBody>
      </p:sp>
      <p:sp>
        <p:nvSpPr>
          <p:cNvPr id="1052" name="Google Shape;1052;p68"/>
          <p:cNvSpPr txBox="1">
            <a:spLocks noGrp="1"/>
          </p:cNvSpPr>
          <p:nvPr>
            <p:ph type="body" idx="1"/>
          </p:nvPr>
        </p:nvSpPr>
        <p:spPr>
          <a:xfrm>
            <a:off x="500063" y="1017725"/>
            <a:ext cx="8222456" cy="3591000"/>
          </a:xfrm>
          <a:prstGeom prst="rect">
            <a:avLst/>
          </a:prstGeom>
        </p:spPr>
        <p:txBody>
          <a:bodyPr spcFirstLastPara="1" wrap="square" lIns="91425" tIns="91425" rIns="91425" bIns="91425" anchor="t" anchorCtr="0">
            <a:noAutofit/>
          </a:bodyPr>
          <a:lstStyle/>
          <a:p>
            <a:pPr marL="0" indent="0">
              <a:buNone/>
            </a:pPr>
            <a:r>
              <a:rPr lang="vi-VN" sz="1600" b="1">
                <a:solidFill>
                  <a:srgbClr val="C00000"/>
                </a:solidFill>
                <a:latin typeface="Nunito" pitchFamily="2" charset="0"/>
              </a:rPr>
              <a:t>e. Tật tim nằm ở đâu</a:t>
            </a:r>
            <a:endParaRPr lang="vi-VN"/>
          </a:p>
          <a:p>
            <a:pPr marL="0" lvl="0" indent="0" algn="l" rtl="0">
              <a:spcBef>
                <a:spcPts val="0"/>
              </a:spcBef>
              <a:spcAft>
                <a:spcPts val="600"/>
              </a:spcAft>
              <a:buNone/>
            </a:pPr>
            <a:r>
              <a:rPr lang="en-US"/>
              <a:t>SA </a:t>
            </a:r>
            <a:r>
              <a:rPr lang="en-US" err="1"/>
              <a:t>tim</a:t>
            </a:r>
            <a:r>
              <a:rPr lang="en-US"/>
              <a:t>:</a:t>
            </a:r>
          </a:p>
          <a:p>
            <a:pPr marL="285750" indent="-285750">
              <a:lnSpc>
                <a:spcPct val="100000"/>
              </a:lnSpc>
              <a:spcAft>
                <a:spcPts val="0"/>
              </a:spcAft>
            </a:pPr>
            <a:r>
              <a:rPr lang="en-US" sz="1400">
                <a:cs typeface="Calibri" panose="020F0502020204030204" pitchFamily="34" charset="0"/>
                <a:sym typeface="Wingdings" panose="05000000000000000000" pitchFamily="2" charset="2"/>
              </a:rPr>
              <a:t>Situs </a:t>
            </a:r>
            <a:r>
              <a:rPr lang="en-US" sz="1400" err="1">
                <a:cs typeface="Calibri" panose="020F0502020204030204" pitchFamily="34" charset="0"/>
                <a:sym typeface="Wingdings" panose="05000000000000000000" pitchFamily="2" charset="2"/>
              </a:rPr>
              <a:t>solitus</a:t>
            </a:r>
            <a:r>
              <a:rPr lang="en-US" sz="1400">
                <a:cs typeface="Calibri" panose="020F0502020204030204" pitchFamily="34" charset="0"/>
                <a:sym typeface="Wingdings" panose="05000000000000000000" pitchFamily="2" charset="2"/>
              </a:rPr>
              <a:t>, levocardia, AV-VA concordance</a:t>
            </a:r>
          </a:p>
          <a:p>
            <a:pPr marL="285750" indent="-285750">
              <a:lnSpc>
                <a:spcPct val="100000"/>
              </a:lnSpc>
              <a:spcAft>
                <a:spcPts val="0"/>
              </a:spcAft>
            </a:pPr>
            <a:r>
              <a:rPr lang="en-US" sz="1400" err="1">
                <a:cs typeface="Calibri" panose="020F0502020204030204" pitchFamily="34" charset="0"/>
                <a:sym typeface="Wingdings" panose="05000000000000000000" pitchFamily="2" charset="2"/>
              </a:rPr>
              <a:t>Hồi</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lưu</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TMP</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và</a:t>
            </a:r>
            <a:r>
              <a:rPr lang="en-US" sz="1400">
                <a:cs typeface="Calibri" panose="020F0502020204030204" pitchFamily="34" charset="0"/>
                <a:sym typeface="Wingdings" panose="05000000000000000000" pitchFamily="2" charset="2"/>
              </a:rPr>
              <a:t> TM </a:t>
            </a:r>
            <a:r>
              <a:rPr lang="en-US" sz="1400" err="1">
                <a:cs typeface="Calibri" panose="020F0502020204030204" pitchFamily="34" charset="0"/>
                <a:sym typeface="Wingdings" panose="05000000000000000000" pitchFamily="2" charset="2"/>
              </a:rPr>
              <a:t>hệ</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thống</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về</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tim</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bth</a:t>
            </a:r>
            <a:endParaRPr lang="en-US" sz="1400">
              <a:cs typeface="Calibri" panose="020F0502020204030204" pitchFamily="34" charset="0"/>
              <a:sym typeface="Wingdings" panose="05000000000000000000" pitchFamily="2" charset="2"/>
            </a:endParaRPr>
          </a:p>
          <a:p>
            <a:pPr marL="285750" indent="-285750">
              <a:lnSpc>
                <a:spcPct val="100000"/>
              </a:lnSpc>
              <a:spcAft>
                <a:spcPts val="0"/>
              </a:spcAft>
            </a:pPr>
            <a:r>
              <a:rPr lang="en-US" sz="1400" err="1">
                <a:cs typeface="Calibri" panose="020F0502020204030204" pitchFamily="34" charset="0"/>
                <a:sym typeface="Wingdings" panose="05000000000000000000" pitchFamily="2" charset="2"/>
              </a:rPr>
              <a:t>Vách</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liên</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nhĩ</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nguyên</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vẹn</a:t>
            </a:r>
            <a:endParaRPr lang="en-US" sz="1400">
              <a:cs typeface="Calibri" panose="020F0502020204030204" pitchFamily="34" charset="0"/>
              <a:sym typeface="Wingdings" panose="05000000000000000000" pitchFamily="2" charset="2"/>
            </a:endParaRPr>
          </a:p>
          <a:p>
            <a:pPr marL="285750" indent="-285750">
              <a:lnSpc>
                <a:spcPct val="100000"/>
              </a:lnSpc>
              <a:spcAft>
                <a:spcPts val="0"/>
              </a:spcAft>
            </a:pPr>
            <a:r>
              <a:rPr lang="en-US" sz="1400" err="1">
                <a:cs typeface="Calibri" panose="020F0502020204030204" pitchFamily="34" charset="0"/>
                <a:sym typeface="Wingdings" panose="05000000000000000000" pitchFamily="2" charset="2"/>
              </a:rPr>
              <a:t>Thông</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liên</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thất</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phần</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thoát</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d#15.6mm</a:t>
            </a:r>
            <a:r>
              <a:rPr lang="en-US" sz="1400">
                <a:cs typeface="Calibri" panose="020F0502020204030204" pitchFamily="34" charset="0"/>
                <a:sym typeface="Wingdings" panose="05000000000000000000" pitchFamily="2" charset="2"/>
              </a:rPr>
              <a:t>, shunt 2 </a:t>
            </a:r>
            <a:r>
              <a:rPr lang="en-US" sz="1400" err="1">
                <a:cs typeface="Calibri" panose="020F0502020204030204" pitchFamily="34" charset="0"/>
                <a:sym typeface="Wingdings" panose="05000000000000000000" pitchFamily="2" charset="2"/>
              </a:rPr>
              <a:t>chiều</a:t>
            </a:r>
            <a:r>
              <a:rPr lang="en-US" sz="1400">
                <a:cs typeface="Calibri" panose="020F0502020204030204" pitchFamily="34" charset="0"/>
                <a:sym typeface="Wingdings" panose="05000000000000000000" pitchFamily="2" charset="2"/>
              </a:rPr>
              <a:t>, P-T </a:t>
            </a:r>
            <a:r>
              <a:rPr lang="en-US" sz="1400" err="1">
                <a:cs typeface="Calibri" panose="020F0502020204030204" pitchFamily="34" charset="0"/>
                <a:sym typeface="Wingdings" panose="05000000000000000000" pitchFamily="2" charset="2"/>
              </a:rPr>
              <a:t>ưu</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thế</a:t>
            </a:r>
            <a:endParaRPr lang="en-US" sz="1400">
              <a:cs typeface="Calibri" panose="020F0502020204030204" pitchFamily="34" charset="0"/>
              <a:sym typeface="Wingdings" panose="05000000000000000000" pitchFamily="2" charset="2"/>
            </a:endParaRPr>
          </a:p>
          <a:p>
            <a:pPr marL="285750" indent="-285750">
              <a:lnSpc>
                <a:spcPct val="100000"/>
              </a:lnSpc>
              <a:spcAft>
                <a:spcPts val="0"/>
              </a:spcAft>
            </a:pPr>
            <a:r>
              <a:rPr lang="en-US" sz="1400" err="1">
                <a:cs typeface="Calibri" panose="020F0502020204030204" pitchFamily="34" charset="0"/>
                <a:sym typeface="Wingdings" panose="05000000000000000000" pitchFamily="2" charset="2"/>
              </a:rPr>
              <a:t>Dãn</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tim</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phải</a:t>
            </a:r>
            <a:endParaRPr lang="en-US" sz="1400">
              <a:cs typeface="Calibri" panose="020F0502020204030204" pitchFamily="34" charset="0"/>
              <a:sym typeface="Wingdings" panose="05000000000000000000" pitchFamily="2" charset="2"/>
            </a:endParaRPr>
          </a:p>
          <a:p>
            <a:pPr marL="285750" indent="-285750">
              <a:lnSpc>
                <a:spcPct val="100000"/>
              </a:lnSpc>
              <a:spcAft>
                <a:spcPts val="0"/>
              </a:spcAft>
            </a:pPr>
            <a:r>
              <a:rPr lang="en-US" sz="1400" err="1">
                <a:cs typeface="Calibri" panose="020F0502020204030204" pitchFamily="34" charset="0"/>
                <a:sym typeface="Wingdings" panose="05000000000000000000" pitchFamily="2" charset="2"/>
              </a:rPr>
              <a:t>Hẹp</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nặng</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tại</a:t>
            </a:r>
            <a:r>
              <a:rPr lang="en-US" sz="1400">
                <a:cs typeface="Calibri" panose="020F0502020204030204" pitchFamily="34" charset="0"/>
                <a:sym typeface="Wingdings" panose="05000000000000000000" pitchFamily="2" charset="2"/>
              </a:rPr>
              <a:t> van </a:t>
            </a:r>
            <a:r>
              <a:rPr lang="en-US" sz="1400" err="1">
                <a:cs typeface="Calibri" panose="020F0502020204030204" pitchFamily="34" charset="0"/>
                <a:sym typeface="Wingdings" panose="05000000000000000000" pitchFamily="2" charset="2"/>
              </a:rPr>
              <a:t>ĐMP</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ANN#5mm</a:t>
            </a:r>
            <a:r>
              <a:rPr lang="en-US" sz="1400">
                <a:cs typeface="Calibri" panose="020F0502020204030204" pitchFamily="34" charset="0"/>
                <a:sym typeface="Wingdings" panose="05000000000000000000" pitchFamily="2" charset="2"/>
              </a:rPr>
              <a:t> (z</a:t>
            </a:r>
            <a:r>
              <a:rPr lang="vi-VN" sz="1400">
                <a:cs typeface="Calibri" panose="020F0502020204030204" pitchFamily="34" charset="0"/>
                <a:sym typeface="Wingdings" panose="05000000000000000000" pitchFamily="2" charset="2"/>
              </a:rPr>
              <a:t> </a:t>
            </a:r>
            <a:r>
              <a:rPr lang="en-US" sz="1400">
                <a:cs typeface="Calibri" panose="020F0502020204030204" pitchFamily="34" charset="0"/>
                <a:sym typeface="Wingdings" panose="05000000000000000000" pitchFamily="2" charset="2"/>
              </a:rPr>
              <a:t>-6.9), RPA </a:t>
            </a:r>
            <a:r>
              <a:rPr lang="en-US" sz="1400" err="1">
                <a:cs typeface="Calibri" panose="020F0502020204030204" pitchFamily="34" charset="0"/>
                <a:sym typeface="Wingdings" panose="05000000000000000000" pitchFamily="2" charset="2"/>
              </a:rPr>
              <a:t>8mm</a:t>
            </a:r>
            <a:r>
              <a:rPr lang="en-US" sz="1400">
                <a:cs typeface="Calibri" panose="020F0502020204030204" pitchFamily="34" charset="0"/>
                <a:sym typeface="Wingdings" panose="05000000000000000000" pitchFamily="2" charset="2"/>
              </a:rPr>
              <a:t> (z</a:t>
            </a:r>
            <a:r>
              <a:rPr lang="vi-VN" sz="1400">
                <a:cs typeface="Calibri" panose="020F0502020204030204" pitchFamily="34" charset="0"/>
                <a:sym typeface="Wingdings" panose="05000000000000000000" pitchFamily="2" charset="2"/>
              </a:rPr>
              <a:t> </a:t>
            </a:r>
            <a:r>
              <a:rPr lang="en-US" sz="1400">
                <a:cs typeface="Calibri" panose="020F0502020204030204" pitchFamily="34" charset="0"/>
                <a:sym typeface="Wingdings" panose="05000000000000000000" pitchFamily="2" charset="2"/>
              </a:rPr>
              <a:t>1.1), </a:t>
            </a:r>
            <a:r>
              <a:rPr lang="en-US" sz="1400" err="1">
                <a:cs typeface="Calibri" panose="020F0502020204030204" pitchFamily="34" charset="0"/>
                <a:sym typeface="Wingdings" panose="05000000000000000000" pitchFamily="2" charset="2"/>
              </a:rPr>
              <a:t>không</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thấy</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rõ</a:t>
            </a:r>
            <a:r>
              <a:rPr lang="en-US" sz="1400">
                <a:cs typeface="Calibri" panose="020F0502020204030204" pitchFamily="34" charset="0"/>
                <a:sym typeface="Wingdings" panose="05000000000000000000" pitchFamily="2" charset="2"/>
              </a:rPr>
              <a:t> LPA </a:t>
            </a:r>
            <a:r>
              <a:rPr lang="en-US" sz="1400" err="1">
                <a:cs typeface="Calibri" panose="020F0502020204030204" pitchFamily="34" charset="0"/>
                <a:sym typeface="Wingdings" panose="05000000000000000000" pitchFamily="2" charset="2"/>
              </a:rPr>
              <a:t>hoặc</a:t>
            </a:r>
            <a:r>
              <a:rPr lang="en-US" sz="1400">
                <a:cs typeface="Calibri" panose="020F0502020204030204" pitchFamily="34" charset="0"/>
                <a:sym typeface="Wingdings" panose="05000000000000000000" pitchFamily="2" charset="2"/>
              </a:rPr>
              <a:t> ??? </a:t>
            </a:r>
            <a:r>
              <a:rPr lang="en-US" sz="1400" err="1">
                <a:cs typeface="Calibri" panose="020F0502020204030204" pitchFamily="34" charset="0"/>
                <a:sym typeface="Wingdings" panose="05000000000000000000" pitchFamily="2" charset="2"/>
              </a:rPr>
              <a:t>3mm</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nghĩ</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có</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ống</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ĐM</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nuôi</a:t>
            </a:r>
            <a:r>
              <a:rPr lang="en-US" sz="1400">
                <a:cs typeface="Calibri" panose="020F0502020204030204" pitchFamily="34" charset="0"/>
                <a:sym typeface="Wingdings" panose="05000000000000000000" pitchFamily="2" charset="2"/>
              </a:rPr>
              <a:t> LPA</a:t>
            </a:r>
          </a:p>
          <a:p>
            <a:pPr marL="285750" indent="-285750">
              <a:lnSpc>
                <a:spcPct val="100000"/>
              </a:lnSpc>
              <a:spcAft>
                <a:spcPts val="0"/>
              </a:spcAft>
            </a:pPr>
            <a:r>
              <a:rPr lang="en-US" sz="1400" err="1">
                <a:cs typeface="Calibri" panose="020F0502020204030204" pitchFamily="34" charset="0"/>
                <a:sym typeface="Wingdings" panose="05000000000000000000" pitchFamily="2" charset="2"/>
              </a:rPr>
              <a:t>Cung</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ĐMC</a:t>
            </a:r>
            <a:r>
              <a:rPr lang="en-US" sz="1400">
                <a:cs typeface="Calibri" panose="020F0502020204030204" pitchFamily="34" charset="0"/>
                <a:sym typeface="Wingdings" panose="05000000000000000000" pitchFamily="2" charset="2"/>
              </a:rPr>
              <a:t> quay </a:t>
            </a:r>
            <a:r>
              <a:rPr lang="en-US" sz="1400" err="1">
                <a:cs typeface="Calibri" panose="020F0502020204030204" pitchFamily="34" charset="0"/>
                <a:sym typeface="Wingdings" panose="05000000000000000000" pitchFamily="2" charset="2"/>
              </a:rPr>
              <a:t>trái</a:t>
            </a:r>
            <a:r>
              <a:rPr lang="en-US" sz="1400">
                <a:cs typeface="Calibri" panose="020F0502020204030204" pitchFamily="34" charset="0"/>
                <a:sym typeface="Wingdings" panose="05000000000000000000" pitchFamily="2" charset="2"/>
              </a:rPr>
              <a:t>, COA (-)</a:t>
            </a:r>
          </a:p>
          <a:p>
            <a:pPr marL="285750" indent="-285750">
              <a:lnSpc>
                <a:spcPct val="100000"/>
              </a:lnSpc>
              <a:spcAft>
                <a:spcPts val="0"/>
              </a:spcAft>
            </a:pPr>
            <a:r>
              <a:rPr lang="en-US" sz="1400" err="1">
                <a:cs typeface="Calibri" panose="020F0502020204030204" pitchFamily="34" charset="0"/>
                <a:sym typeface="Wingdings" panose="05000000000000000000" pitchFamily="2" charset="2"/>
              </a:rPr>
              <a:t>Chức</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năng</a:t>
            </a:r>
            <a:r>
              <a:rPr lang="en-US" sz="1400">
                <a:cs typeface="Calibri" panose="020F0502020204030204" pitchFamily="34" charset="0"/>
                <a:sym typeface="Wingdings" panose="05000000000000000000" pitchFamily="2" charset="2"/>
              </a:rPr>
              <a:t> co </a:t>
            </a:r>
            <a:r>
              <a:rPr lang="en-US" sz="1400" err="1">
                <a:cs typeface="Calibri" panose="020F0502020204030204" pitchFamily="34" charset="0"/>
                <a:sym typeface="Wingdings" panose="05000000000000000000" pitchFamily="2" charset="2"/>
              </a:rPr>
              <a:t>bóp</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thất</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trái</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tốt</a:t>
            </a:r>
            <a:r>
              <a:rPr lang="en-US" sz="1400">
                <a:cs typeface="Calibri" panose="020F0502020204030204" pitchFamily="34" charset="0"/>
                <a:sym typeface="Wingdings" panose="05000000000000000000" pitchFamily="2" charset="2"/>
              </a:rPr>
              <a:t> (EF=80%)</a:t>
            </a:r>
          </a:p>
          <a:p>
            <a:pPr marL="285750" indent="-285750">
              <a:lnSpc>
                <a:spcPct val="100000"/>
              </a:lnSpc>
              <a:spcAft>
                <a:spcPts val="0"/>
              </a:spcAft>
            </a:pPr>
            <a:r>
              <a:rPr lang="en-US" sz="1400">
                <a:cs typeface="Calibri" panose="020F0502020204030204" pitchFamily="34" charset="0"/>
                <a:sym typeface="Wingdings" panose="05000000000000000000" pitchFamily="2" charset="2"/>
              </a:rPr>
              <a:t>2 </a:t>
            </a:r>
            <a:r>
              <a:rPr lang="en-US" sz="1400" err="1">
                <a:cs typeface="Calibri" panose="020F0502020204030204" pitchFamily="34" charset="0"/>
                <a:sym typeface="Wingdings" panose="05000000000000000000" pitchFamily="2" charset="2"/>
              </a:rPr>
              <a:t>ĐM</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vành</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bình</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thường</a:t>
            </a:r>
            <a:endParaRPr lang="en-US" sz="1400">
              <a:cs typeface="Calibri" panose="020F0502020204030204" pitchFamily="34" charset="0"/>
              <a:sym typeface="Wingdings" panose="05000000000000000000" pitchFamily="2" charset="2"/>
            </a:endParaRPr>
          </a:p>
          <a:p>
            <a:pPr marL="0" indent="0">
              <a:lnSpc>
                <a:spcPct val="100000"/>
              </a:lnSpc>
              <a:spcAft>
                <a:spcPts val="0"/>
              </a:spcAft>
              <a:buNone/>
            </a:pPr>
            <a:r>
              <a:rPr lang="en-US" sz="1400">
                <a:cs typeface="Calibri" panose="020F0502020204030204" pitchFamily="34" charset="0"/>
                <a:sym typeface="Wingdings" panose="05000000000000000000" pitchFamily="2" charset="2"/>
              </a:rPr>
              <a:t>=&gt; </a:t>
            </a:r>
            <a:r>
              <a:rPr lang="en-US" sz="1400" err="1">
                <a:cs typeface="Calibri" panose="020F0502020204030204" pitchFamily="34" charset="0"/>
                <a:sym typeface="Wingdings" panose="05000000000000000000" pitchFamily="2" charset="2"/>
              </a:rPr>
              <a:t>Đề</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nghị</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thêm</a:t>
            </a:r>
            <a:r>
              <a:rPr lang="en-US" sz="1400">
                <a:cs typeface="Calibri" panose="020F0502020204030204" pitchFamily="34" charset="0"/>
                <a:sym typeface="Wingdings" panose="05000000000000000000" pitchFamily="2" charset="2"/>
              </a:rPr>
              <a:t> CTA </a:t>
            </a:r>
            <a:r>
              <a:rPr lang="en-US" sz="1400" err="1">
                <a:cs typeface="Calibri" panose="020F0502020204030204" pitchFamily="34" charset="0"/>
                <a:sym typeface="Wingdings" panose="05000000000000000000" pitchFamily="2" charset="2"/>
              </a:rPr>
              <a:t>ngực</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để</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xác</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định</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chính</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xác</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còn</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ống</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động</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mạch</a:t>
            </a:r>
            <a:endParaRPr lang="en-US" sz="1400">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1900269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6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b="0" i="0">
                <a:solidFill>
                  <a:srgbClr val="A16DBC"/>
                </a:solidFill>
                <a:effectLst/>
                <a:latin typeface="iCiel Cadena" panose="02000503000000020004" pitchFamily="50" charset="0"/>
                <a:ea typeface="Titan One" panose="020B0604020202020204" charset="0"/>
                <a:cs typeface="Titan One" panose="020B0604020202020204" charset="0"/>
              </a:rPr>
              <a:t>3. Tim </a:t>
            </a:r>
            <a:r>
              <a:rPr lang="vi-VN" sz="2800" b="0" i="0" err="1">
                <a:solidFill>
                  <a:srgbClr val="A16DBC"/>
                </a:solidFill>
                <a:effectLst/>
                <a:latin typeface="iCiel Cadena" panose="02000503000000020004" pitchFamily="50" charset="0"/>
                <a:ea typeface="Titan One" panose="020B0604020202020204" charset="0"/>
                <a:cs typeface="Titan One" panose="020B0604020202020204" charset="0"/>
              </a:rPr>
              <a:t>bẩm</a:t>
            </a:r>
            <a:r>
              <a:rPr lang="vi-VN" sz="2800" b="0" i="0">
                <a:solidFill>
                  <a:srgbClr val="A16DBC"/>
                </a:solidFill>
                <a:effectLst/>
                <a:latin typeface="iCiel Cadena" panose="02000503000000020004" pitchFamily="50" charset="0"/>
                <a:ea typeface="Titan One" panose="020B0604020202020204" charset="0"/>
                <a:cs typeface="Titan One" panose="020B0604020202020204" charset="0"/>
              </a:rPr>
              <a:t> sinh</a:t>
            </a:r>
            <a:endParaRPr lang="vi-VN"/>
          </a:p>
        </p:txBody>
      </p:sp>
      <p:sp>
        <p:nvSpPr>
          <p:cNvPr id="1052" name="Google Shape;1052;p68"/>
          <p:cNvSpPr txBox="1">
            <a:spLocks noGrp="1"/>
          </p:cNvSpPr>
          <p:nvPr>
            <p:ph type="body" idx="1"/>
          </p:nvPr>
        </p:nvSpPr>
        <p:spPr>
          <a:xfrm>
            <a:off x="500063" y="1017725"/>
            <a:ext cx="8222456" cy="3591000"/>
          </a:xfrm>
          <a:prstGeom prst="rect">
            <a:avLst/>
          </a:prstGeom>
        </p:spPr>
        <p:txBody>
          <a:bodyPr spcFirstLastPara="1" wrap="square" lIns="91425" tIns="91425" rIns="91425" bIns="91425" anchor="t" anchorCtr="0">
            <a:noAutofit/>
          </a:bodyPr>
          <a:lstStyle/>
          <a:p>
            <a:pPr marL="0" indent="0">
              <a:buNone/>
            </a:pPr>
            <a:r>
              <a:rPr lang="vi-VN" sz="1800" b="1" i="0">
                <a:solidFill>
                  <a:srgbClr val="C00000"/>
                </a:solidFill>
                <a:effectLst/>
                <a:latin typeface="Nunito" pitchFamily="2" charset="0"/>
                <a:ea typeface="Nunito" pitchFamily="2" charset="0"/>
                <a:cs typeface="Nunito" pitchFamily="2" charset="0"/>
              </a:rPr>
              <a:t>e. </a:t>
            </a:r>
            <a:r>
              <a:rPr lang="vi-VN" sz="1800" b="1" i="0" err="1">
                <a:solidFill>
                  <a:srgbClr val="C00000"/>
                </a:solidFill>
                <a:effectLst/>
                <a:latin typeface="Nunito" pitchFamily="2" charset="0"/>
                <a:ea typeface="Nunito" pitchFamily="2" charset="0"/>
                <a:cs typeface="Nunito" pitchFamily="2" charset="0"/>
              </a:rPr>
              <a:t>Tật</a:t>
            </a:r>
            <a:r>
              <a:rPr lang="vi-VN" sz="1800" b="1" i="0">
                <a:solidFill>
                  <a:srgbClr val="C00000"/>
                </a:solidFill>
                <a:effectLst/>
                <a:latin typeface="Nunito" pitchFamily="2" charset="0"/>
                <a:ea typeface="Nunito" pitchFamily="2" charset="0"/>
                <a:cs typeface="Nunito" pitchFamily="2" charset="0"/>
              </a:rPr>
              <a:t> tim </a:t>
            </a:r>
            <a:r>
              <a:rPr lang="vi-VN" sz="1800" b="1" i="0" err="1">
                <a:solidFill>
                  <a:srgbClr val="C00000"/>
                </a:solidFill>
                <a:effectLst/>
                <a:latin typeface="Nunito" pitchFamily="2" charset="0"/>
                <a:ea typeface="Nunito" pitchFamily="2" charset="0"/>
                <a:cs typeface="Nunito" pitchFamily="2" charset="0"/>
              </a:rPr>
              <a:t>nằm</a:t>
            </a:r>
            <a:r>
              <a:rPr lang="vi-VN" sz="1800" b="1" i="0">
                <a:solidFill>
                  <a:srgbClr val="C00000"/>
                </a:solidFill>
                <a:effectLst/>
                <a:latin typeface="Nunito" pitchFamily="2" charset="0"/>
                <a:ea typeface="Nunito" pitchFamily="2" charset="0"/>
                <a:cs typeface="Nunito" pitchFamily="2" charset="0"/>
              </a:rPr>
              <a:t> ở đâu</a:t>
            </a:r>
            <a:endParaRPr lang="en-US">
              <a:effectLst/>
            </a:endParaRPr>
          </a:p>
          <a:p>
            <a:pPr marL="0" lvl="0" indent="0" algn="l" rtl="0">
              <a:spcBef>
                <a:spcPts val="0"/>
              </a:spcBef>
              <a:spcAft>
                <a:spcPts val="600"/>
              </a:spcAft>
              <a:buNone/>
            </a:pPr>
            <a:r>
              <a:rPr lang="en-US"/>
              <a:t>CTA </a:t>
            </a:r>
            <a:r>
              <a:rPr lang="en-US" err="1"/>
              <a:t>ngực</a:t>
            </a:r>
            <a:r>
              <a:rPr lang="en-US"/>
              <a:t>:</a:t>
            </a:r>
          </a:p>
          <a:p>
            <a:pPr marL="285750" indent="-285750">
              <a:lnSpc>
                <a:spcPct val="100000"/>
              </a:lnSpc>
              <a:spcAft>
                <a:spcPts val="0"/>
              </a:spcAft>
            </a:pPr>
            <a:r>
              <a:rPr lang="en-US" sz="1400">
                <a:cs typeface="Calibri" panose="020F0502020204030204" pitchFamily="34" charset="0"/>
                <a:sym typeface="Wingdings" panose="05000000000000000000" pitchFamily="2" charset="2"/>
              </a:rPr>
              <a:t>ĐMC </a:t>
            </a:r>
            <a:r>
              <a:rPr lang="en-US" sz="1400" err="1">
                <a:cs typeface="Calibri" panose="020F0502020204030204" pitchFamily="34" charset="0"/>
                <a:sym typeface="Wingdings" panose="05000000000000000000" pitchFamily="2" charset="2"/>
              </a:rPr>
              <a:t>cưỡi</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ngựa</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trên</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vách</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liên</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thất</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lệch</a:t>
            </a:r>
            <a:r>
              <a:rPr lang="en-US" sz="1400">
                <a:cs typeface="Calibri" panose="020F0502020204030204" pitchFamily="34" charset="0"/>
                <a:sym typeface="Wingdings" panose="05000000000000000000" pitchFamily="2" charset="2"/>
              </a:rPr>
              <a:t> sang </a:t>
            </a:r>
            <a:r>
              <a:rPr lang="en-US" sz="1400" err="1">
                <a:cs typeface="Calibri" panose="020F0502020204030204" pitchFamily="34" charset="0"/>
                <a:sym typeface="Wingdings" panose="05000000000000000000" pitchFamily="2" charset="2"/>
              </a:rPr>
              <a:t>thất</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phải</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không</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bất</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thường</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các</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nhánh</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trên</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cung</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chủ</a:t>
            </a:r>
            <a:endParaRPr lang="en-US" sz="1400">
              <a:cs typeface="Calibri" panose="020F0502020204030204" pitchFamily="34" charset="0"/>
              <a:sym typeface="Wingdings" panose="05000000000000000000" pitchFamily="2" charset="2"/>
            </a:endParaRPr>
          </a:p>
          <a:p>
            <a:pPr marL="285750" indent="-285750">
              <a:lnSpc>
                <a:spcPct val="100000"/>
              </a:lnSpc>
              <a:spcAft>
                <a:spcPts val="0"/>
              </a:spcAft>
            </a:pPr>
            <a:r>
              <a:rPr lang="en-US" sz="1400" err="1">
                <a:cs typeface="Calibri" panose="020F0502020204030204" pitchFamily="34" charset="0"/>
                <a:sym typeface="Wingdings" panose="05000000000000000000" pitchFamily="2" charset="2"/>
              </a:rPr>
              <a:t>Thân</a:t>
            </a:r>
            <a:r>
              <a:rPr lang="en-US" sz="1400">
                <a:cs typeface="Calibri" panose="020F0502020204030204" pitchFamily="34" charset="0"/>
                <a:sym typeface="Wingdings" panose="05000000000000000000" pitchFamily="2" charset="2"/>
              </a:rPr>
              <a:t> ĐMP </a:t>
            </a:r>
            <a:r>
              <a:rPr lang="en-US" sz="1400" err="1">
                <a:cs typeface="Calibri" panose="020F0502020204030204" pitchFamily="34" charset="0"/>
                <a:sym typeface="Wingdings" panose="05000000000000000000" pitchFamily="2" charset="2"/>
              </a:rPr>
              <a:t>rất</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nhỏ</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và</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nằm</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cạnh</a:t>
            </a:r>
            <a:r>
              <a:rPr lang="en-US" sz="1400">
                <a:cs typeface="Calibri" panose="020F0502020204030204" pitchFamily="34" charset="0"/>
                <a:sym typeface="Wingdings" panose="05000000000000000000" pitchFamily="2" charset="2"/>
              </a:rPr>
              <a:t> ĐMC </a:t>
            </a:r>
            <a:r>
              <a:rPr lang="en-US" sz="1400" err="1">
                <a:cs typeface="Calibri" panose="020F0502020204030204" pitchFamily="34" charset="0"/>
                <a:sym typeface="Wingdings" panose="05000000000000000000" pitchFamily="2" charset="2"/>
              </a:rPr>
              <a:t>lên</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dạng</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thất</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phải</a:t>
            </a:r>
            <a:r>
              <a:rPr lang="en-US" sz="1400">
                <a:cs typeface="Calibri" panose="020F0502020204030204" pitchFamily="34" charset="0"/>
                <a:sym typeface="Wingdings" panose="05000000000000000000" pitchFamily="2" charset="2"/>
              </a:rPr>
              <a:t> 2 </a:t>
            </a:r>
            <a:r>
              <a:rPr lang="en-US" sz="1400" err="1">
                <a:cs typeface="Calibri" panose="020F0502020204030204" pitchFamily="34" charset="0"/>
                <a:sym typeface="Wingdings" panose="05000000000000000000" pitchFamily="2" charset="2"/>
              </a:rPr>
              <a:t>đường</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ra</a:t>
            </a:r>
            <a:endParaRPr lang="en-US" sz="1400">
              <a:cs typeface="Calibri" panose="020F0502020204030204" pitchFamily="34" charset="0"/>
              <a:sym typeface="Wingdings" panose="05000000000000000000" pitchFamily="2" charset="2"/>
            </a:endParaRPr>
          </a:p>
          <a:p>
            <a:pPr marL="285750" indent="-285750">
              <a:lnSpc>
                <a:spcPct val="100000"/>
              </a:lnSpc>
              <a:spcAft>
                <a:spcPts val="0"/>
              </a:spcAft>
            </a:pPr>
            <a:r>
              <a:rPr lang="en-US" sz="1400" err="1">
                <a:cs typeface="Calibri" panose="020F0502020204030204" pitchFamily="34" charset="0"/>
                <a:sym typeface="Wingdings" panose="05000000000000000000" pitchFamily="2" charset="2"/>
              </a:rPr>
              <a:t>Thân</a:t>
            </a:r>
            <a:r>
              <a:rPr lang="en-US" sz="1400">
                <a:cs typeface="Calibri" panose="020F0502020204030204" pitchFamily="34" charset="0"/>
                <a:sym typeface="Wingdings" panose="05000000000000000000" pitchFamily="2" charset="2"/>
              </a:rPr>
              <a:t> ĐMP </a:t>
            </a:r>
            <a:r>
              <a:rPr lang="en-US" sz="1400" err="1">
                <a:cs typeface="Calibri" panose="020F0502020204030204" pitchFamily="34" charset="0"/>
                <a:sym typeface="Wingdings" panose="05000000000000000000" pitchFamily="2" charset="2"/>
              </a:rPr>
              <a:t>chỉ</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cho</a:t>
            </a:r>
            <a:r>
              <a:rPr lang="en-US" sz="1400">
                <a:cs typeface="Calibri" panose="020F0502020204030204" pitchFamily="34" charset="0"/>
                <a:sym typeface="Wingdings" panose="05000000000000000000" pitchFamily="2" charset="2"/>
              </a:rPr>
              <a:t> ĐMP </a:t>
            </a:r>
            <a:r>
              <a:rPr lang="en-US" sz="1400" err="1">
                <a:cs typeface="Calibri" panose="020F0502020204030204" pitchFamily="34" charset="0"/>
                <a:sym typeface="Wingdings" panose="05000000000000000000" pitchFamily="2" charset="2"/>
              </a:rPr>
              <a:t>phải</a:t>
            </a:r>
            <a:r>
              <a:rPr lang="en-US" sz="1400">
                <a:cs typeface="Calibri" panose="020F0502020204030204" pitchFamily="34" charset="0"/>
                <a:sym typeface="Wingdings" panose="05000000000000000000" pitchFamily="2" charset="2"/>
              </a:rPr>
              <a:t>, d#6,5mm</a:t>
            </a:r>
          </a:p>
          <a:p>
            <a:pPr marL="285750" indent="-285750">
              <a:lnSpc>
                <a:spcPct val="100000"/>
              </a:lnSpc>
              <a:spcAft>
                <a:spcPts val="0"/>
              </a:spcAft>
            </a:pPr>
            <a:r>
              <a:rPr lang="en-US" sz="1400" err="1">
                <a:cs typeface="Calibri" panose="020F0502020204030204" pitchFamily="34" charset="0"/>
                <a:sym typeface="Wingdings" panose="05000000000000000000" pitchFamily="2" charset="2"/>
              </a:rPr>
              <a:t>Thân</a:t>
            </a:r>
            <a:r>
              <a:rPr lang="en-US" sz="1400">
                <a:cs typeface="Calibri" panose="020F0502020204030204" pitchFamily="34" charset="0"/>
                <a:sym typeface="Wingdings" panose="05000000000000000000" pitchFamily="2" charset="2"/>
              </a:rPr>
              <a:t> ĐMP </a:t>
            </a:r>
            <a:r>
              <a:rPr lang="en-US" sz="1400" err="1">
                <a:cs typeface="Calibri" panose="020F0502020204030204" pitchFamily="34" charset="0"/>
                <a:sym typeface="Wingdings" panose="05000000000000000000" pitchFamily="2" charset="2"/>
              </a:rPr>
              <a:t>trái</a:t>
            </a:r>
            <a:r>
              <a:rPr lang="en-US" sz="1400">
                <a:cs typeface="Calibri" panose="020F0502020204030204" pitchFamily="34" charset="0"/>
                <a:sym typeface="Wingdings" panose="05000000000000000000" pitchFamily="2" charset="2"/>
              </a:rPr>
              <a:t> #7mm, </a:t>
            </a:r>
            <a:r>
              <a:rPr lang="en-US" sz="1400" err="1">
                <a:cs typeface="Calibri" panose="020F0502020204030204" pitchFamily="34" charset="0"/>
                <a:sym typeface="Wingdings" panose="05000000000000000000" pitchFamily="2" charset="2"/>
              </a:rPr>
              <a:t>được</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cấp</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máu</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bởi</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ống</a:t>
            </a:r>
            <a:r>
              <a:rPr lang="en-US" sz="1400">
                <a:cs typeface="Calibri" panose="020F0502020204030204" pitchFamily="34" charset="0"/>
                <a:sym typeface="Wingdings" panose="05000000000000000000" pitchFamily="2" charset="2"/>
              </a:rPr>
              <a:t> ĐM </a:t>
            </a:r>
            <a:r>
              <a:rPr lang="en-US" sz="1400" err="1">
                <a:cs typeface="Calibri" panose="020F0502020204030204" pitchFamily="34" charset="0"/>
                <a:sym typeface="Wingdings" panose="05000000000000000000" pitchFamily="2" charset="2"/>
              </a:rPr>
              <a:t>rất</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nhỏ</a:t>
            </a:r>
            <a:r>
              <a:rPr lang="en-US" sz="1400">
                <a:cs typeface="Calibri" panose="020F0502020204030204" pitchFamily="34" charset="0"/>
                <a:sym typeface="Wingdings" panose="05000000000000000000" pitchFamily="2" charset="2"/>
              </a:rPr>
              <a:t> d#2mm</a:t>
            </a:r>
          </a:p>
          <a:p>
            <a:pPr marL="285750" indent="-285750">
              <a:lnSpc>
                <a:spcPct val="100000"/>
              </a:lnSpc>
              <a:spcAft>
                <a:spcPts val="0"/>
              </a:spcAft>
            </a:pPr>
            <a:r>
              <a:rPr lang="en-US" sz="1400" err="1">
                <a:cs typeface="Calibri" panose="020F0502020204030204" pitchFamily="34" charset="0"/>
                <a:sym typeface="Wingdings" panose="05000000000000000000" pitchFamily="2" charset="2"/>
              </a:rPr>
              <a:t>Các</a:t>
            </a:r>
            <a:r>
              <a:rPr lang="en-US" sz="1400">
                <a:cs typeface="Calibri" panose="020F0502020204030204" pitchFamily="34" charset="0"/>
                <a:sym typeface="Wingdings" panose="05000000000000000000" pitchFamily="2" charset="2"/>
              </a:rPr>
              <a:t> TMP 2 </a:t>
            </a:r>
            <a:r>
              <a:rPr lang="en-US" sz="1400" err="1">
                <a:cs typeface="Calibri" panose="020F0502020204030204" pitchFamily="34" charset="0"/>
                <a:sym typeface="Wingdings" panose="05000000000000000000" pitchFamily="2" charset="2"/>
              </a:rPr>
              <a:t>bên</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đổ</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về</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nhĩ</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trái</a:t>
            </a:r>
            <a:endParaRPr lang="en-US" sz="1400">
              <a:cs typeface="Calibri" panose="020F0502020204030204" pitchFamily="34" charset="0"/>
              <a:sym typeface="Wingdings" panose="05000000000000000000" pitchFamily="2" charset="2"/>
            </a:endParaRPr>
          </a:p>
          <a:p>
            <a:pPr marL="285750" indent="-285750">
              <a:lnSpc>
                <a:spcPct val="100000"/>
              </a:lnSpc>
              <a:spcAft>
                <a:spcPts val="0"/>
              </a:spcAft>
            </a:pPr>
            <a:r>
              <a:rPr lang="en-US" sz="1400" err="1">
                <a:cs typeface="Calibri" panose="020F0502020204030204" pitchFamily="34" charset="0"/>
                <a:sym typeface="Wingdings" panose="05000000000000000000" pitchFamily="2" charset="2"/>
              </a:rPr>
              <a:t>Có</a:t>
            </a:r>
            <a:r>
              <a:rPr lang="en-US" sz="1400">
                <a:cs typeface="Calibri" panose="020F0502020204030204" pitchFamily="34" charset="0"/>
                <a:sym typeface="Wingdings" panose="05000000000000000000" pitchFamily="2" charset="2"/>
              </a:rPr>
              <a:t> 1 TMC </a:t>
            </a:r>
            <a:r>
              <a:rPr lang="en-US" sz="1400" err="1">
                <a:cs typeface="Calibri" panose="020F0502020204030204" pitchFamily="34" charset="0"/>
                <a:sym typeface="Wingdings" panose="05000000000000000000" pitchFamily="2" charset="2"/>
              </a:rPr>
              <a:t>trên</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bên</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phải</a:t>
            </a:r>
            <a:endParaRPr lang="en-US" sz="1400">
              <a:cs typeface="Calibri" panose="020F0502020204030204" pitchFamily="34" charset="0"/>
              <a:sym typeface="Wingdings" panose="05000000000000000000" pitchFamily="2" charset="2"/>
            </a:endParaRPr>
          </a:p>
          <a:p>
            <a:pPr marL="285750" indent="-285750">
              <a:lnSpc>
                <a:spcPct val="100000"/>
              </a:lnSpc>
              <a:spcAft>
                <a:spcPts val="0"/>
              </a:spcAft>
            </a:pPr>
            <a:r>
              <a:rPr lang="en-US" sz="1400" err="1">
                <a:cs typeface="Calibri" panose="020F0502020204030204" pitchFamily="34" charset="0"/>
                <a:sym typeface="Wingdings" panose="05000000000000000000" pitchFamily="2" charset="2"/>
              </a:rPr>
              <a:t>Không</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tổn</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thương</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nhu</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mô</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phổi</a:t>
            </a:r>
            <a:endParaRPr lang="en-US" sz="1400">
              <a:cs typeface="Calibri" panose="020F0502020204030204" pitchFamily="34" charset="0"/>
              <a:sym typeface="Wingdings" panose="05000000000000000000" pitchFamily="2" charset="2"/>
            </a:endParaRPr>
          </a:p>
          <a:p>
            <a:pPr marL="285750" indent="-285750">
              <a:lnSpc>
                <a:spcPct val="100000"/>
              </a:lnSpc>
              <a:spcAft>
                <a:spcPts val="0"/>
              </a:spcAft>
            </a:pPr>
            <a:r>
              <a:rPr lang="en-US" sz="1400" err="1">
                <a:cs typeface="Calibri" panose="020F0502020204030204" pitchFamily="34" charset="0"/>
                <a:sym typeface="Wingdings" panose="05000000000000000000" pitchFamily="2" charset="2"/>
              </a:rPr>
              <a:t>Không</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bất</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thường</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khí</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quản</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và</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gốc</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phế</a:t>
            </a:r>
            <a:r>
              <a:rPr lang="en-US" sz="1400">
                <a:cs typeface="Calibri" panose="020F0502020204030204" pitchFamily="34" charset="0"/>
                <a:sym typeface="Wingdings" panose="05000000000000000000" pitchFamily="2" charset="2"/>
              </a:rPr>
              <a:t> </a:t>
            </a:r>
            <a:r>
              <a:rPr lang="en-US" sz="1400" err="1">
                <a:cs typeface="Calibri" panose="020F0502020204030204" pitchFamily="34" charset="0"/>
                <a:sym typeface="Wingdings" panose="05000000000000000000" pitchFamily="2" charset="2"/>
              </a:rPr>
              <a:t>quản</a:t>
            </a:r>
            <a:r>
              <a:rPr lang="en-US" sz="1400">
                <a:cs typeface="Calibri" panose="020F0502020204030204" pitchFamily="34" charset="0"/>
                <a:sym typeface="Wingdings" panose="05000000000000000000" pitchFamily="2" charset="2"/>
              </a:rPr>
              <a:t> 2 </a:t>
            </a:r>
            <a:r>
              <a:rPr lang="en-US" sz="1400" err="1">
                <a:cs typeface="Calibri" panose="020F0502020204030204" pitchFamily="34" charset="0"/>
                <a:sym typeface="Wingdings" panose="05000000000000000000" pitchFamily="2" charset="2"/>
              </a:rPr>
              <a:t>bên</a:t>
            </a:r>
            <a:endParaRPr lang="en-US" sz="1400">
              <a:cs typeface="Calibri" panose="020F0502020204030204" pitchFamily="34" charset="0"/>
              <a:sym typeface="Wingdings" panose="05000000000000000000" pitchFamily="2" charset="2"/>
            </a:endParaRPr>
          </a:p>
          <a:p>
            <a:pPr marL="0" indent="0">
              <a:lnSpc>
                <a:spcPct val="100000"/>
              </a:lnSpc>
              <a:spcAft>
                <a:spcPts val="0"/>
              </a:spcAft>
              <a:buNone/>
            </a:pPr>
            <a:r>
              <a:rPr lang="en-US" sz="1400" b="1" err="1">
                <a:cs typeface="Calibri" panose="020F0502020204030204" pitchFamily="34" charset="0"/>
                <a:sym typeface="Wingdings" panose="05000000000000000000" pitchFamily="2" charset="2"/>
              </a:rPr>
              <a:t>Kết</a:t>
            </a:r>
            <a:r>
              <a:rPr lang="en-US" sz="1400" b="1">
                <a:cs typeface="Calibri" panose="020F0502020204030204" pitchFamily="34" charset="0"/>
                <a:sym typeface="Wingdings" panose="05000000000000000000" pitchFamily="2" charset="2"/>
              </a:rPr>
              <a:t> </a:t>
            </a:r>
            <a:r>
              <a:rPr lang="en-US" sz="1400" b="1" err="1">
                <a:cs typeface="Calibri" panose="020F0502020204030204" pitchFamily="34" charset="0"/>
                <a:sym typeface="Wingdings" panose="05000000000000000000" pitchFamily="2" charset="2"/>
              </a:rPr>
              <a:t>luận</a:t>
            </a:r>
            <a:r>
              <a:rPr lang="en-US" sz="1400" b="1">
                <a:cs typeface="Calibri" panose="020F0502020204030204" pitchFamily="34" charset="0"/>
                <a:sym typeface="Wingdings" panose="05000000000000000000" pitchFamily="2" charset="2"/>
              </a:rPr>
              <a:t>: TOF </a:t>
            </a:r>
            <a:r>
              <a:rPr lang="en-US" sz="1400" b="1" err="1">
                <a:cs typeface="Calibri" panose="020F0502020204030204" pitchFamily="34" charset="0"/>
                <a:sym typeface="Wingdings" panose="05000000000000000000" pitchFamily="2" charset="2"/>
              </a:rPr>
              <a:t>dạng</a:t>
            </a:r>
            <a:r>
              <a:rPr lang="en-US" sz="1400" b="1">
                <a:cs typeface="Calibri" panose="020F0502020204030204" pitchFamily="34" charset="0"/>
                <a:sym typeface="Wingdings" panose="05000000000000000000" pitchFamily="2" charset="2"/>
              </a:rPr>
              <a:t> </a:t>
            </a:r>
            <a:r>
              <a:rPr lang="en-US" sz="1400" b="1" err="1">
                <a:cs typeface="Calibri" panose="020F0502020204030204" pitchFamily="34" charset="0"/>
                <a:sym typeface="Wingdings" panose="05000000000000000000" pitchFamily="2" charset="2"/>
              </a:rPr>
              <a:t>thất</a:t>
            </a:r>
            <a:r>
              <a:rPr lang="en-US" sz="1400" b="1">
                <a:cs typeface="Calibri" panose="020F0502020204030204" pitchFamily="34" charset="0"/>
                <a:sym typeface="Wingdings" panose="05000000000000000000" pitchFamily="2" charset="2"/>
              </a:rPr>
              <a:t> </a:t>
            </a:r>
            <a:r>
              <a:rPr lang="en-US" sz="1400" b="1" err="1">
                <a:cs typeface="Calibri" panose="020F0502020204030204" pitchFamily="34" charset="0"/>
                <a:sym typeface="Wingdings" panose="05000000000000000000" pitchFamily="2" charset="2"/>
              </a:rPr>
              <a:t>phải</a:t>
            </a:r>
            <a:r>
              <a:rPr lang="en-US" sz="1400" b="1">
                <a:cs typeface="Calibri" panose="020F0502020204030204" pitchFamily="34" charset="0"/>
                <a:sym typeface="Wingdings" panose="05000000000000000000" pitchFamily="2" charset="2"/>
              </a:rPr>
              <a:t> 2 </a:t>
            </a:r>
            <a:r>
              <a:rPr lang="en-US" sz="1400" b="1" err="1">
                <a:cs typeface="Calibri" panose="020F0502020204030204" pitchFamily="34" charset="0"/>
                <a:sym typeface="Wingdings" panose="05000000000000000000" pitchFamily="2" charset="2"/>
              </a:rPr>
              <a:t>đường</a:t>
            </a:r>
            <a:r>
              <a:rPr lang="en-US" sz="1400" b="1">
                <a:cs typeface="Calibri" panose="020F0502020204030204" pitchFamily="34" charset="0"/>
                <a:sym typeface="Wingdings" panose="05000000000000000000" pitchFamily="2" charset="2"/>
              </a:rPr>
              <a:t> </a:t>
            </a:r>
            <a:r>
              <a:rPr lang="en-US" sz="1400" b="1" err="1">
                <a:cs typeface="Calibri" panose="020F0502020204030204" pitchFamily="34" charset="0"/>
                <a:sym typeface="Wingdings" panose="05000000000000000000" pitchFamily="2" charset="2"/>
              </a:rPr>
              <a:t>ra</a:t>
            </a:r>
            <a:r>
              <a:rPr lang="en-US" sz="1400" b="1">
                <a:cs typeface="Calibri" panose="020F0502020204030204" pitchFamily="34" charset="0"/>
                <a:sym typeface="Wingdings" panose="05000000000000000000" pitchFamily="2" charset="2"/>
              </a:rPr>
              <a:t>, ĐMP </a:t>
            </a:r>
            <a:r>
              <a:rPr lang="en-US" sz="1400" b="1" err="1">
                <a:cs typeface="Calibri" panose="020F0502020204030204" pitchFamily="34" charset="0"/>
                <a:sym typeface="Wingdings" panose="05000000000000000000" pitchFamily="2" charset="2"/>
              </a:rPr>
              <a:t>trái</a:t>
            </a:r>
            <a:r>
              <a:rPr lang="en-US" sz="1400" b="1">
                <a:cs typeface="Calibri" panose="020F0502020204030204" pitchFamily="34" charset="0"/>
                <a:sym typeface="Wingdings" panose="05000000000000000000" pitchFamily="2" charset="2"/>
              </a:rPr>
              <a:t> </a:t>
            </a:r>
            <a:r>
              <a:rPr lang="en-US" sz="1400" b="1" err="1">
                <a:cs typeface="Calibri" panose="020F0502020204030204" pitchFamily="34" charset="0"/>
                <a:sym typeface="Wingdings" panose="05000000000000000000" pitchFamily="2" charset="2"/>
              </a:rPr>
              <a:t>được</a:t>
            </a:r>
            <a:r>
              <a:rPr lang="en-US" sz="1400" b="1">
                <a:cs typeface="Calibri" panose="020F0502020204030204" pitchFamily="34" charset="0"/>
                <a:sym typeface="Wingdings" panose="05000000000000000000" pitchFamily="2" charset="2"/>
              </a:rPr>
              <a:t> </a:t>
            </a:r>
            <a:r>
              <a:rPr lang="en-US" sz="1400" b="1" err="1">
                <a:cs typeface="Calibri" panose="020F0502020204030204" pitchFamily="34" charset="0"/>
                <a:sym typeface="Wingdings" panose="05000000000000000000" pitchFamily="2" charset="2"/>
              </a:rPr>
              <a:t>cấp</a:t>
            </a:r>
            <a:r>
              <a:rPr lang="en-US" sz="1400" b="1">
                <a:cs typeface="Calibri" panose="020F0502020204030204" pitchFamily="34" charset="0"/>
                <a:sym typeface="Wingdings" panose="05000000000000000000" pitchFamily="2" charset="2"/>
              </a:rPr>
              <a:t> </a:t>
            </a:r>
            <a:r>
              <a:rPr lang="en-US" sz="1400" b="1" err="1">
                <a:cs typeface="Calibri" panose="020F0502020204030204" pitchFamily="34" charset="0"/>
                <a:sym typeface="Wingdings" panose="05000000000000000000" pitchFamily="2" charset="2"/>
              </a:rPr>
              <a:t>máu</a:t>
            </a:r>
            <a:r>
              <a:rPr lang="en-US" sz="1400" b="1">
                <a:cs typeface="Calibri" panose="020F0502020204030204" pitchFamily="34" charset="0"/>
                <a:sym typeface="Wingdings" panose="05000000000000000000" pitchFamily="2" charset="2"/>
              </a:rPr>
              <a:t> </a:t>
            </a:r>
            <a:r>
              <a:rPr lang="en-US" sz="1400" b="1" err="1">
                <a:cs typeface="Calibri" panose="020F0502020204030204" pitchFamily="34" charset="0"/>
                <a:sym typeface="Wingdings" panose="05000000000000000000" pitchFamily="2" charset="2"/>
              </a:rPr>
              <a:t>bởi</a:t>
            </a:r>
            <a:r>
              <a:rPr lang="en-US" sz="1400" b="1">
                <a:cs typeface="Calibri" panose="020F0502020204030204" pitchFamily="34" charset="0"/>
                <a:sym typeface="Wingdings" panose="05000000000000000000" pitchFamily="2" charset="2"/>
              </a:rPr>
              <a:t> </a:t>
            </a:r>
            <a:r>
              <a:rPr lang="en-US" sz="1400" b="1" err="1">
                <a:cs typeface="Calibri" panose="020F0502020204030204" pitchFamily="34" charset="0"/>
                <a:sym typeface="Wingdings" panose="05000000000000000000" pitchFamily="2" charset="2"/>
              </a:rPr>
              <a:t>ống</a:t>
            </a:r>
            <a:r>
              <a:rPr lang="en-US" sz="1400" b="1">
                <a:cs typeface="Calibri" panose="020F0502020204030204" pitchFamily="34" charset="0"/>
                <a:sym typeface="Wingdings" panose="05000000000000000000" pitchFamily="2" charset="2"/>
              </a:rPr>
              <a:t> ĐM, </a:t>
            </a:r>
            <a:r>
              <a:rPr lang="en-US" sz="1400" b="1" err="1">
                <a:cs typeface="Calibri" panose="020F0502020204030204" pitchFamily="34" charset="0"/>
                <a:sym typeface="Wingdings" panose="05000000000000000000" pitchFamily="2" charset="2"/>
              </a:rPr>
              <a:t>bất</a:t>
            </a:r>
            <a:r>
              <a:rPr lang="en-US" sz="1400" b="1">
                <a:cs typeface="Calibri" panose="020F0502020204030204" pitchFamily="34" charset="0"/>
                <a:sym typeface="Wingdings" panose="05000000000000000000" pitchFamily="2" charset="2"/>
              </a:rPr>
              <a:t> </a:t>
            </a:r>
            <a:r>
              <a:rPr lang="en-US" sz="1400" b="1" err="1">
                <a:cs typeface="Calibri" panose="020F0502020204030204" pitchFamily="34" charset="0"/>
                <a:sym typeface="Wingdings" panose="05000000000000000000" pitchFamily="2" charset="2"/>
              </a:rPr>
              <a:t>sản</a:t>
            </a:r>
            <a:r>
              <a:rPr lang="en-US" sz="1400" b="1">
                <a:cs typeface="Calibri" panose="020F0502020204030204" pitchFamily="34" charset="0"/>
                <a:sym typeface="Wingdings" panose="05000000000000000000" pitchFamily="2" charset="2"/>
              </a:rPr>
              <a:t> </a:t>
            </a:r>
            <a:r>
              <a:rPr lang="en-US" sz="1400" b="1" err="1">
                <a:cs typeface="Calibri" panose="020F0502020204030204" pitchFamily="34" charset="0"/>
                <a:sym typeface="Wingdings" panose="05000000000000000000" pitchFamily="2" charset="2"/>
              </a:rPr>
              <a:t>bán</a:t>
            </a:r>
            <a:r>
              <a:rPr lang="en-US" sz="1400" b="1">
                <a:cs typeface="Calibri" panose="020F0502020204030204" pitchFamily="34" charset="0"/>
                <a:sym typeface="Wingdings" panose="05000000000000000000" pitchFamily="2" charset="2"/>
              </a:rPr>
              <a:t> </a:t>
            </a:r>
            <a:r>
              <a:rPr lang="en-US" sz="1400" b="1" err="1">
                <a:cs typeface="Calibri" panose="020F0502020204030204" pitchFamily="34" charset="0"/>
                <a:sym typeface="Wingdings" panose="05000000000000000000" pitchFamily="2" charset="2"/>
              </a:rPr>
              <a:t>phần</a:t>
            </a:r>
            <a:r>
              <a:rPr lang="en-US" sz="1400" b="1">
                <a:cs typeface="Calibri" panose="020F0502020204030204" pitchFamily="34" charset="0"/>
                <a:sym typeface="Wingdings" panose="05000000000000000000" pitchFamily="2" charset="2"/>
              </a:rPr>
              <a:t> ĐMP </a:t>
            </a:r>
          </a:p>
          <a:p>
            <a:pPr marL="0" lvl="0" indent="0" algn="l" rtl="0">
              <a:spcBef>
                <a:spcPts val="0"/>
              </a:spcBef>
              <a:spcAft>
                <a:spcPts val="600"/>
              </a:spcAft>
              <a:buNone/>
            </a:pPr>
            <a:endParaRPr lang="vi-VN"/>
          </a:p>
        </p:txBody>
      </p:sp>
    </p:spTree>
    <p:extLst>
      <p:ext uri="{BB962C8B-B14F-4D97-AF65-F5344CB8AC3E}">
        <p14:creationId xmlns:p14="http://schemas.microsoft.com/office/powerpoint/2010/main" val="1915663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16048-9388-2C0C-323C-2598C44A99AC}"/>
              </a:ext>
            </a:extLst>
          </p:cNvPr>
          <p:cNvSpPr>
            <a:spLocks noGrp="1"/>
          </p:cNvSpPr>
          <p:nvPr>
            <p:ph type="title"/>
          </p:nvPr>
        </p:nvSpPr>
        <p:spPr/>
        <p:txBody>
          <a:bodyPr/>
          <a:lstStyle/>
          <a:p>
            <a:r>
              <a:rPr lang="vi-VN" err="1"/>
              <a:t>Biến</a:t>
            </a:r>
            <a:r>
              <a:rPr lang="vi-VN"/>
              <a:t> </a:t>
            </a:r>
            <a:r>
              <a:rPr lang="vi-VN" err="1"/>
              <a:t>chứng</a:t>
            </a:r>
            <a:r>
              <a:rPr lang="vi-VN"/>
              <a:t> </a:t>
            </a:r>
            <a:r>
              <a:rPr lang="vi-VN" err="1"/>
              <a:t>của</a:t>
            </a:r>
            <a:r>
              <a:rPr lang="vi-VN"/>
              <a:t> TBS </a:t>
            </a:r>
            <a:r>
              <a:rPr lang="vi-VN" err="1"/>
              <a:t>giảm</a:t>
            </a:r>
            <a:r>
              <a:rPr lang="vi-VN"/>
              <a:t> TH </a:t>
            </a:r>
            <a:r>
              <a:rPr lang="vi-VN" err="1"/>
              <a:t>phổi</a:t>
            </a:r>
            <a:endParaRPr lang="en-US"/>
          </a:p>
        </p:txBody>
      </p:sp>
      <p:sp>
        <p:nvSpPr>
          <p:cNvPr id="3" name="Text Placeholder 2">
            <a:extLst>
              <a:ext uri="{FF2B5EF4-FFF2-40B4-BE49-F238E27FC236}">
                <a16:creationId xmlns:a16="http://schemas.microsoft.com/office/drawing/2014/main" id="{435F1834-D096-D162-6B1C-9367309F905D}"/>
              </a:ext>
            </a:extLst>
          </p:cNvPr>
          <p:cNvSpPr>
            <a:spLocks noGrp="1"/>
          </p:cNvSpPr>
          <p:nvPr>
            <p:ph type="body" idx="1"/>
          </p:nvPr>
        </p:nvSpPr>
        <p:spPr/>
        <p:txBody>
          <a:bodyPr/>
          <a:lstStyle/>
          <a:p>
            <a:r>
              <a:rPr lang="en-US" err="1"/>
              <a:t>Cơn</a:t>
            </a:r>
            <a:r>
              <a:rPr lang="en-US"/>
              <a:t> </a:t>
            </a:r>
            <a:r>
              <a:rPr lang="en-US" err="1"/>
              <a:t>tím</a:t>
            </a:r>
            <a:endParaRPr lang="en-US"/>
          </a:p>
          <a:p>
            <a:r>
              <a:rPr lang="en-US" err="1"/>
              <a:t>Cô</a:t>
            </a:r>
            <a:r>
              <a:rPr lang="en-US"/>
              <a:t> </a:t>
            </a:r>
            <a:r>
              <a:rPr lang="en-US" err="1"/>
              <a:t>đặc</a:t>
            </a:r>
            <a:r>
              <a:rPr lang="en-US"/>
              <a:t> </a:t>
            </a:r>
            <a:r>
              <a:rPr lang="en-US" err="1"/>
              <a:t>máu</a:t>
            </a:r>
            <a:endParaRPr lang="en-US"/>
          </a:p>
          <a:p>
            <a:r>
              <a:rPr lang="en-US" err="1"/>
              <a:t>Thuyên</a:t>
            </a:r>
            <a:r>
              <a:rPr lang="en-US"/>
              <a:t> </a:t>
            </a:r>
            <a:r>
              <a:rPr lang="en-US" err="1"/>
              <a:t>tắc</a:t>
            </a:r>
            <a:r>
              <a:rPr lang="en-US"/>
              <a:t> </a:t>
            </a:r>
            <a:r>
              <a:rPr lang="en-US" err="1"/>
              <a:t>mạch</a:t>
            </a:r>
            <a:endParaRPr lang="en-US"/>
          </a:p>
          <a:p>
            <a:r>
              <a:rPr lang="en-US" err="1"/>
              <a:t>Rối</a:t>
            </a:r>
            <a:r>
              <a:rPr lang="en-US"/>
              <a:t> </a:t>
            </a:r>
            <a:r>
              <a:rPr lang="en-US" err="1"/>
              <a:t>loạn</a:t>
            </a:r>
            <a:r>
              <a:rPr lang="en-US"/>
              <a:t> </a:t>
            </a:r>
            <a:r>
              <a:rPr lang="en-US" err="1"/>
              <a:t>đông</a:t>
            </a:r>
            <a:r>
              <a:rPr lang="en-US"/>
              <a:t> </a:t>
            </a:r>
            <a:r>
              <a:rPr lang="en-US" err="1"/>
              <a:t>máu</a:t>
            </a:r>
            <a:endParaRPr lang="en-US"/>
          </a:p>
          <a:p>
            <a:r>
              <a:rPr lang="en-US" err="1"/>
              <a:t>Nhiễm</a:t>
            </a:r>
            <a:r>
              <a:rPr lang="en-US"/>
              <a:t> </a:t>
            </a:r>
            <a:r>
              <a:rPr lang="en-US" err="1"/>
              <a:t>trùng</a:t>
            </a:r>
            <a:r>
              <a:rPr lang="en-US"/>
              <a:t> </a:t>
            </a:r>
            <a:r>
              <a:rPr lang="en-US" err="1"/>
              <a:t>hô</a:t>
            </a:r>
            <a:r>
              <a:rPr lang="en-US"/>
              <a:t> </a:t>
            </a:r>
            <a:r>
              <a:rPr lang="en-US" err="1"/>
              <a:t>hấp</a:t>
            </a:r>
            <a:r>
              <a:rPr lang="en-US"/>
              <a:t> </a:t>
            </a:r>
            <a:r>
              <a:rPr lang="en-US" err="1"/>
              <a:t>trên</a:t>
            </a:r>
            <a:endParaRPr lang="en-US"/>
          </a:p>
          <a:p>
            <a:r>
              <a:rPr lang="en-US" err="1"/>
              <a:t>Viêm</a:t>
            </a:r>
            <a:r>
              <a:rPr lang="en-US"/>
              <a:t> </a:t>
            </a:r>
            <a:r>
              <a:rPr lang="en-US" err="1"/>
              <a:t>màng</a:t>
            </a:r>
            <a:r>
              <a:rPr lang="en-US"/>
              <a:t> </a:t>
            </a:r>
            <a:r>
              <a:rPr lang="en-US" err="1"/>
              <a:t>não</a:t>
            </a:r>
            <a:r>
              <a:rPr lang="en-US"/>
              <a:t>, </a:t>
            </a:r>
            <a:r>
              <a:rPr lang="en-US" err="1"/>
              <a:t>áp</a:t>
            </a:r>
            <a:r>
              <a:rPr lang="en-US"/>
              <a:t> </a:t>
            </a:r>
            <a:r>
              <a:rPr lang="en-US" err="1"/>
              <a:t>xe</a:t>
            </a:r>
            <a:r>
              <a:rPr lang="en-US"/>
              <a:t> </a:t>
            </a:r>
            <a:r>
              <a:rPr lang="en-US" err="1"/>
              <a:t>não</a:t>
            </a:r>
            <a:endParaRPr lang="en-US"/>
          </a:p>
          <a:p>
            <a:r>
              <a:rPr lang="en-US" err="1"/>
              <a:t>Viêm</a:t>
            </a:r>
            <a:r>
              <a:rPr lang="en-US"/>
              <a:t> </a:t>
            </a:r>
            <a:r>
              <a:rPr lang="en-US" err="1"/>
              <a:t>nội</a:t>
            </a:r>
            <a:r>
              <a:rPr lang="en-US"/>
              <a:t> </a:t>
            </a:r>
            <a:r>
              <a:rPr lang="en-US" err="1"/>
              <a:t>tâm</a:t>
            </a:r>
            <a:r>
              <a:rPr lang="en-US"/>
              <a:t> </a:t>
            </a:r>
            <a:r>
              <a:rPr lang="en-US" err="1"/>
              <a:t>mạc</a:t>
            </a:r>
            <a:r>
              <a:rPr lang="en-US"/>
              <a:t> </a:t>
            </a:r>
            <a:r>
              <a:rPr lang="en-US" err="1"/>
              <a:t>nhiễm</a:t>
            </a:r>
            <a:r>
              <a:rPr lang="en-US"/>
              <a:t> </a:t>
            </a:r>
            <a:r>
              <a:rPr lang="en-US" err="1"/>
              <a:t>trùng</a:t>
            </a:r>
            <a:r>
              <a:rPr lang="en-US"/>
              <a:t>: </a:t>
            </a:r>
            <a:r>
              <a:rPr lang="vi-VN"/>
              <a:t>BN không </a:t>
            </a:r>
            <a:r>
              <a:rPr lang="vi-VN" err="1"/>
              <a:t>có</a:t>
            </a:r>
            <a:r>
              <a:rPr lang="vi-VN"/>
              <a:t> </a:t>
            </a:r>
            <a:r>
              <a:rPr lang="vi-VN" err="1"/>
              <a:t>ngõ</a:t>
            </a:r>
            <a:r>
              <a:rPr lang="vi-VN"/>
              <a:t> </a:t>
            </a:r>
            <a:r>
              <a:rPr lang="vi-VN" err="1"/>
              <a:t>vào</a:t>
            </a:r>
            <a:r>
              <a:rPr lang="vi-VN"/>
              <a:t> </a:t>
            </a:r>
            <a:r>
              <a:rPr lang="vi-VN" err="1"/>
              <a:t>nhiễm</a:t>
            </a:r>
            <a:r>
              <a:rPr lang="vi-VN"/>
              <a:t> </a:t>
            </a:r>
            <a:r>
              <a:rPr lang="vi-VN" err="1"/>
              <a:t>trùng</a:t>
            </a:r>
            <a:r>
              <a:rPr lang="vi-VN"/>
              <a:t> </a:t>
            </a:r>
            <a:r>
              <a:rPr lang="en-US"/>
              <a:t>-&gt; </a:t>
            </a:r>
            <a:r>
              <a:rPr lang="vi-VN"/>
              <a:t>BN </a:t>
            </a:r>
            <a:r>
              <a:rPr lang="vi-VN" err="1"/>
              <a:t>có</a:t>
            </a:r>
            <a:r>
              <a:rPr lang="vi-VN"/>
              <a:t> </a:t>
            </a:r>
            <a:r>
              <a:rPr lang="vi-VN" err="1"/>
              <a:t>điều</a:t>
            </a:r>
            <a:r>
              <a:rPr lang="vi-VN"/>
              <a:t> </a:t>
            </a:r>
            <a:r>
              <a:rPr lang="vi-VN" err="1"/>
              <a:t>kiện</a:t>
            </a:r>
            <a:r>
              <a:rPr lang="vi-VN"/>
              <a:t> </a:t>
            </a:r>
            <a:r>
              <a:rPr lang="vi-VN" err="1"/>
              <a:t>cần</a:t>
            </a:r>
            <a:r>
              <a:rPr lang="vi-VN"/>
              <a:t> </a:t>
            </a:r>
            <a:r>
              <a:rPr lang="vi-VN" err="1"/>
              <a:t>là</a:t>
            </a:r>
            <a:r>
              <a:rPr lang="vi-VN"/>
              <a:t> TBS nhưng không </a:t>
            </a:r>
            <a:r>
              <a:rPr lang="vi-VN" err="1"/>
              <a:t>có</a:t>
            </a:r>
            <a:r>
              <a:rPr lang="vi-VN"/>
              <a:t> </a:t>
            </a:r>
            <a:r>
              <a:rPr lang="vi-VN" err="1"/>
              <a:t>bằng</a:t>
            </a:r>
            <a:r>
              <a:rPr lang="vi-VN"/>
              <a:t> </a:t>
            </a:r>
            <a:r>
              <a:rPr lang="vi-VN" err="1"/>
              <a:t>chứng</a:t>
            </a:r>
            <a:r>
              <a:rPr lang="vi-VN"/>
              <a:t> </a:t>
            </a:r>
            <a:r>
              <a:rPr lang="vi-VN" err="1"/>
              <a:t>nghĩ</a:t>
            </a:r>
            <a:r>
              <a:rPr lang="vi-VN"/>
              <a:t> </a:t>
            </a:r>
            <a:r>
              <a:rPr lang="vi-VN" err="1"/>
              <a:t>đến</a:t>
            </a:r>
            <a:r>
              <a:rPr lang="vi-VN"/>
              <a:t> viêm </a:t>
            </a:r>
            <a:r>
              <a:rPr lang="vi-VN" err="1"/>
              <a:t>nội</a:t>
            </a:r>
            <a:r>
              <a:rPr lang="vi-VN"/>
              <a:t> tâm </a:t>
            </a:r>
            <a:r>
              <a:rPr lang="vi-VN" err="1"/>
              <a:t>mạc</a:t>
            </a:r>
            <a:r>
              <a:rPr lang="vi-VN"/>
              <a:t> </a:t>
            </a:r>
            <a:r>
              <a:rPr lang="vi-VN" err="1"/>
              <a:t>nhiễm</a:t>
            </a:r>
            <a:r>
              <a:rPr lang="vi-VN"/>
              <a:t> </a:t>
            </a:r>
            <a:r>
              <a:rPr lang="vi-VN" err="1"/>
              <a:t>trùng</a:t>
            </a:r>
            <a:endParaRPr lang="en-US"/>
          </a:p>
          <a:p>
            <a:r>
              <a:rPr lang="en-US" err="1"/>
              <a:t>Suy</a:t>
            </a:r>
            <a:r>
              <a:rPr lang="en-US"/>
              <a:t> </a:t>
            </a:r>
            <a:r>
              <a:rPr lang="en-US" err="1"/>
              <a:t>dinh</a:t>
            </a:r>
            <a:r>
              <a:rPr lang="en-US"/>
              <a:t> </a:t>
            </a:r>
            <a:r>
              <a:rPr lang="en-US" err="1"/>
              <a:t>dưỡng</a:t>
            </a:r>
            <a:r>
              <a:rPr lang="en-US"/>
              <a:t>: </a:t>
            </a:r>
            <a:r>
              <a:rPr lang="en-US" err="1"/>
              <a:t>có</a:t>
            </a:r>
            <a:r>
              <a:rPr lang="en-US"/>
              <a:t> </a:t>
            </a:r>
            <a:r>
              <a:rPr lang="en-US" err="1"/>
              <a:t>sdd</a:t>
            </a:r>
            <a:r>
              <a:rPr lang="en-US"/>
              <a:t> </a:t>
            </a:r>
            <a:r>
              <a:rPr lang="en-US" err="1"/>
              <a:t>cấp</a:t>
            </a:r>
            <a:r>
              <a:rPr lang="en-US"/>
              <a:t> </a:t>
            </a:r>
            <a:r>
              <a:rPr lang="en-US" err="1"/>
              <a:t>nặng</a:t>
            </a:r>
            <a:r>
              <a:rPr lang="en-US"/>
              <a:t>/ </a:t>
            </a:r>
            <a:r>
              <a:rPr lang="en-US" err="1"/>
              <a:t>mạn</a:t>
            </a:r>
            <a:r>
              <a:rPr lang="en-US"/>
              <a:t> </a:t>
            </a:r>
            <a:r>
              <a:rPr lang="en-US" err="1"/>
              <a:t>trung</a:t>
            </a:r>
            <a:r>
              <a:rPr lang="en-US"/>
              <a:t> bình</a:t>
            </a:r>
          </a:p>
          <a:p>
            <a:r>
              <a:rPr lang="en-US" err="1"/>
              <a:t>Thiết</a:t>
            </a:r>
            <a:r>
              <a:rPr lang="en-US"/>
              <a:t> </a:t>
            </a:r>
            <a:r>
              <a:rPr lang="en-US" err="1"/>
              <a:t>sắt</a:t>
            </a:r>
            <a:endParaRPr lang="en-US"/>
          </a:p>
        </p:txBody>
      </p:sp>
    </p:spTree>
    <p:extLst>
      <p:ext uri="{BB962C8B-B14F-4D97-AF65-F5344CB8AC3E}">
        <p14:creationId xmlns:p14="http://schemas.microsoft.com/office/powerpoint/2010/main" val="1671430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FBB7-B4E6-F690-BEA8-11959A1AEFC1}"/>
              </a:ext>
            </a:extLst>
          </p:cNvPr>
          <p:cNvSpPr>
            <a:spLocks noGrp="1"/>
          </p:cNvSpPr>
          <p:nvPr>
            <p:ph type="title"/>
          </p:nvPr>
        </p:nvSpPr>
        <p:spPr/>
        <p:txBody>
          <a:bodyPr/>
          <a:lstStyle/>
          <a:p>
            <a:r>
              <a:rPr lang="en-US"/>
              <a:t>5. </a:t>
            </a:r>
            <a:r>
              <a:rPr lang="en-US" err="1"/>
              <a:t>Chậm</a:t>
            </a:r>
            <a:r>
              <a:rPr lang="en-US"/>
              <a:t> </a:t>
            </a:r>
            <a:r>
              <a:rPr lang="vi-VN"/>
              <a:t>phát triển tâm thần vận động</a:t>
            </a:r>
            <a:endParaRPr lang="en-US"/>
          </a:p>
        </p:txBody>
      </p:sp>
      <p:sp>
        <p:nvSpPr>
          <p:cNvPr id="3" name="Text Placeholder 2">
            <a:extLst>
              <a:ext uri="{FF2B5EF4-FFF2-40B4-BE49-F238E27FC236}">
                <a16:creationId xmlns:a16="http://schemas.microsoft.com/office/drawing/2014/main" id="{FE719DC2-62EA-F869-7650-97BD23EF2C60}"/>
              </a:ext>
            </a:extLst>
          </p:cNvPr>
          <p:cNvSpPr>
            <a:spLocks noGrp="1"/>
          </p:cNvSpPr>
          <p:nvPr>
            <p:ph type="body" idx="1"/>
          </p:nvPr>
        </p:nvSpPr>
        <p:spPr/>
        <p:txBody>
          <a:bodyPr/>
          <a:lstStyle/>
          <a:p>
            <a:r>
              <a:rPr lang="vi-VN"/>
              <a:t>Vận động thô: bé chưa tự ngồi lên, tự đứng vịn được, chưa bò được, biết lật, có thể ngồi không đỡ</a:t>
            </a:r>
          </a:p>
          <a:p>
            <a:r>
              <a:rPr lang="vi-VN"/>
              <a:t>Vận động tinh: bé có thể chuyển đồ vật từ tay này qua tay kia, chưa biết nhặt đồ chơi bỏ vào tách</a:t>
            </a:r>
          </a:p>
          <a:p>
            <a:r>
              <a:rPr lang="vi-VN"/>
              <a:t>Ngôn ngữ: nói được đơn âm, ‘ba’, ‘me’</a:t>
            </a:r>
          </a:p>
          <a:p>
            <a:r>
              <a:rPr lang="vi-VN"/>
              <a:t>Cá nhân – xã hội: phân biệt được lời khen và lời cấm đoán, biết chỉ tay vào vật mình thích, ném đồ chơi xuống đất</a:t>
            </a:r>
          </a:p>
          <a:p>
            <a:pPr marL="139700" indent="0">
              <a:buNone/>
            </a:pPr>
            <a:r>
              <a:rPr lang="vi-VN"/>
              <a:t>=&gt; Trẻ có chậm phát triển trong cả vận động thô, vận động tinh và ngôn ngữ</a:t>
            </a:r>
            <a:endParaRPr lang="en-US"/>
          </a:p>
        </p:txBody>
      </p:sp>
    </p:spTree>
    <p:extLst>
      <p:ext uri="{BB962C8B-B14F-4D97-AF65-F5344CB8AC3E}">
        <p14:creationId xmlns:p14="http://schemas.microsoft.com/office/powerpoint/2010/main" val="1262167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48"/>
          <p:cNvPicPr preferRelativeResize="0"/>
          <p:nvPr/>
        </p:nvPicPr>
        <p:blipFill>
          <a:blip r:embed="rId3">
            <a:alphaModFix/>
          </a:blip>
          <a:stretch>
            <a:fillRect/>
          </a:stretch>
        </p:blipFill>
        <p:spPr>
          <a:xfrm>
            <a:off x="2903749" y="973500"/>
            <a:ext cx="788052" cy="825599"/>
          </a:xfrm>
          <a:prstGeom prst="rect">
            <a:avLst/>
          </a:prstGeom>
          <a:noFill/>
          <a:ln>
            <a:noFill/>
          </a:ln>
        </p:spPr>
      </p:pic>
      <p:sp>
        <p:nvSpPr>
          <p:cNvPr id="397" name="Google Shape;397;p48"/>
          <p:cNvSpPr/>
          <p:nvPr/>
        </p:nvSpPr>
        <p:spPr>
          <a:xfrm flipH="1">
            <a:off x="284863" y="4542125"/>
            <a:ext cx="3440400" cy="16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8" name="Google Shape;398;p48"/>
          <p:cNvPicPr preferRelativeResize="0"/>
          <p:nvPr/>
        </p:nvPicPr>
        <p:blipFill>
          <a:blip r:embed="rId4">
            <a:alphaModFix/>
          </a:blip>
          <a:stretch>
            <a:fillRect/>
          </a:stretch>
        </p:blipFill>
        <p:spPr>
          <a:xfrm flipH="1">
            <a:off x="843987" y="-2"/>
            <a:ext cx="2322176" cy="642900"/>
          </a:xfrm>
          <a:prstGeom prst="rect">
            <a:avLst/>
          </a:prstGeom>
          <a:noFill/>
          <a:ln>
            <a:noFill/>
          </a:ln>
        </p:spPr>
      </p:pic>
      <p:pic>
        <p:nvPicPr>
          <p:cNvPr id="399" name="Google Shape;399;p48"/>
          <p:cNvPicPr preferRelativeResize="0"/>
          <p:nvPr/>
        </p:nvPicPr>
        <p:blipFill>
          <a:blip r:embed="rId5">
            <a:alphaModFix/>
          </a:blip>
          <a:stretch>
            <a:fillRect/>
          </a:stretch>
        </p:blipFill>
        <p:spPr>
          <a:xfrm>
            <a:off x="863100" y="1223975"/>
            <a:ext cx="2283948" cy="3384602"/>
          </a:xfrm>
          <a:prstGeom prst="rect">
            <a:avLst/>
          </a:prstGeom>
          <a:noFill/>
          <a:ln>
            <a:noFill/>
          </a:ln>
        </p:spPr>
      </p:pic>
      <p:sp>
        <p:nvSpPr>
          <p:cNvPr id="401" name="Google Shape;401;p48"/>
          <p:cNvSpPr txBox="1">
            <a:spLocks noGrp="1"/>
          </p:cNvSpPr>
          <p:nvPr>
            <p:ph type="title"/>
          </p:nvPr>
        </p:nvSpPr>
        <p:spPr>
          <a:xfrm>
            <a:off x="2808750" y="2305738"/>
            <a:ext cx="5622000" cy="75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iCiel Cadena" panose="02000503000000020004" pitchFamily="50" charset="0"/>
              </a:rPr>
              <a:t>Điều trị</a:t>
            </a:r>
            <a:endParaRPr>
              <a:latin typeface="iCiel Cadena" panose="02000503000000020004" pitchFamily="50" charset="0"/>
            </a:endParaRPr>
          </a:p>
        </p:txBody>
      </p:sp>
      <p:sp>
        <p:nvSpPr>
          <p:cNvPr id="403" name="Google Shape;403;p48"/>
          <p:cNvSpPr txBox="1">
            <a:spLocks noGrp="1"/>
          </p:cNvSpPr>
          <p:nvPr>
            <p:ph type="title" idx="2"/>
          </p:nvPr>
        </p:nvSpPr>
        <p:spPr>
          <a:xfrm>
            <a:off x="6617875" y="1282675"/>
            <a:ext cx="1812900" cy="82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A1046-4128-C7DC-3229-FE01C16FE441}"/>
              </a:ext>
            </a:extLst>
          </p:cNvPr>
          <p:cNvSpPr>
            <a:spLocks noGrp="1"/>
          </p:cNvSpPr>
          <p:nvPr>
            <p:ph type="title"/>
          </p:nvPr>
        </p:nvSpPr>
        <p:spPr/>
        <p:txBody>
          <a:bodyPr/>
          <a:lstStyle/>
          <a:p>
            <a:r>
              <a:rPr lang="en-US" err="1"/>
              <a:t>Hướng</a:t>
            </a:r>
            <a:r>
              <a:rPr lang="en-US"/>
              <a:t> </a:t>
            </a:r>
            <a:r>
              <a:rPr lang="en-US" err="1"/>
              <a:t>điều</a:t>
            </a:r>
            <a:r>
              <a:rPr lang="en-US"/>
              <a:t> </a:t>
            </a:r>
            <a:r>
              <a:rPr lang="en-US" err="1"/>
              <a:t>trị</a:t>
            </a:r>
            <a:endParaRPr lang="en-US"/>
          </a:p>
        </p:txBody>
      </p:sp>
      <p:sp>
        <p:nvSpPr>
          <p:cNvPr id="3" name="Text Placeholder 2">
            <a:extLst>
              <a:ext uri="{FF2B5EF4-FFF2-40B4-BE49-F238E27FC236}">
                <a16:creationId xmlns:a16="http://schemas.microsoft.com/office/drawing/2014/main" id="{63F7B3C8-42C9-E40D-DDE9-501F5CACBD59}"/>
              </a:ext>
            </a:extLst>
          </p:cNvPr>
          <p:cNvSpPr>
            <a:spLocks noGrp="1"/>
          </p:cNvSpPr>
          <p:nvPr>
            <p:ph type="body" idx="1"/>
          </p:nvPr>
        </p:nvSpPr>
        <p:spPr>
          <a:xfrm>
            <a:off x="713250" y="1017724"/>
            <a:ext cx="7717500" cy="3979577"/>
          </a:xfrm>
        </p:spPr>
        <p:txBody>
          <a:bodyPr/>
          <a:lstStyle/>
          <a:p>
            <a:r>
              <a:rPr lang="vi-VN" err="1"/>
              <a:t>Nằm</a:t>
            </a:r>
            <a:r>
              <a:rPr lang="vi-VN"/>
              <a:t> </a:t>
            </a:r>
            <a:r>
              <a:rPr lang="vi-VN" err="1"/>
              <a:t>đầu</a:t>
            </a:r>
            <a:r>
              <a:rPr lang="vi-VN"/>
              <a:t> cao</a:t>
            </a:r>
          </a:p>
          <a:p>
            <a:r>
              <a:rPr lang="vi-VN" err="1"/>
              <a:t>Nghỉ</a:t>
            </a:r>
            <a:r>
              <a:rPr lang="vi-VN"/>
              <a:t> ngơi, </a:t>
            </a:r>
            <a:r>
              <a:rPr lang="vi-VN" err="1"/>
              <a:t>tránh</a:t>
            </a:r>
            <a:r>
              <a:rPr lang="vi-VN"/>
              <a:t> </a:t>
            </a:r>
            <a:r>
              <a:rPr lang="vi-VN" err="1"/>
              <a:t>gắng</a:t>
            </a:r>
            <a:r>
              <a:rPr lang="vi-VN"/>
              <a:t> </a:t>
            </a:r>
            <a:r>
              <a:rPr lang="vi-VN" err="1"/>
              <a:t>sức</a:t>
            </a:r>
            <a:r>
              <a:rPr lang="vi-VN"/>
              <a:t>, </a:t>
            </a:r>
            <a:r>
              <a:rPr lang="vi-VN" err="1"/>
              <a:t>tránh</a:t>
            </a:r>
            <a:r>
              <a:rPr lang="vi-VN"/>
              <a:t> </a:t>
            </a:r>
            <a:r>
              <a:rPr lang="vi-VN" err="1"/>
              <a:t>kích</a:t>
            </a:r>
            <a:r>
              <a:rPr lang="vi-VN"/>
              <a:t> </a:t>
            </a:r>
            <a:r>
              <a:rPr lang="vi-VN" err="1"/>
              <a:t>xúc</a:t>
            </a:r>
            <a:endParaRPr lang="vi-VN"/>
          </a:p>
          <a:p>
            <a:r>
              <a:rPr lang="vi-VN" err="1"/>
              <a:t>Thở</a:t>
            </a:r>
            <a:r>
              <a:rPr lang="vi-VN"/>
              <a:t> </a:t>
            </a:r>
            <a:r>
              <a:rPr lang="vi-VN" err="1"/>
              <a:t>ox</a:t>
            </a:r>
            <a:r>
              <a:rPr lang="en-US"/>
              <a:t>y canula 2l/p</a:t>
            </a:r>
            <a:endParaRPr lang="vi-VN"/>
          </a:p>
          <a:p>
            <a:r>
              <a:rPr lang="vi-VN"/>
              <a:t>Cung </a:t>
            </a:r>
            <a:r>
              <a:rPr lang="vi-VN" err="1"/>
              <a:t>cấp</a:t>
            </a:r>
            <a:r>
              <a:rPr lang="vi-VN"/>
              <a:t> </a:t>
            </a:r>
            <a:r>
              <a:rPr lang="vi-VN" err="1"/>
              <a:t>đủ</a:t>
            </a:r>
            <a:r>
              <a:rPr lang="vi-VN"/>
              <a:t> năng </a:t>
            </a:r>
            <a:r>
              <a:rPr lang="vi-VN" err="1"/>
              <a:t>lượng</a:t>
            </a:r>
            <a:r>
              <a:rPr lang="vi-VN"/>
              <a:t>, chia </a:t>
            </a:r>
            <a:r>
              <a:rPr lang="vi-VN" err="1"/>
              <a:t>nhỏ</a:t>
            </a:r>
            <a:r>
              <a:rPr lang="vi-VN"/>
              <a:t> </a:t>
            </a:r>
            <a:r>
              <a:rPr lang="vi-VN" err="1"/>
              <a:t>cử</a:t>
            </a:r>
            <a:r>
              <a:rPr lang="vi-VN"/>
              <a:t> </a:t>
            </a:r>
            <a:r>
              <a:rPr lang="vi-VN" err="1"/>
              <a:t>bú</a:t>
            </a:r>
            <a:endParaRPr lang="vi-VN"/>
          </a:p>
          <a:p>
            <a:r>
              <a:rPr lang="en-US" err="1"/>
              <a:t>Điều</a:t>
            </a:r>
            <a:r>
              <a:rPr lang="en-US"/>
              <a:t> </a:t>
            </a:r>
            <a:r>
              <a:rPr lang="en-US" err="1"/>
              <a:t>trị</a:t>
            </a:r>
            <a:r>
              <a:rPr lang="en-US"/>
              <a:t> </a:t>
            </a:r>
            <a:r>
              <a:rPr lang="en-US" err="1"/>
              <a:t>tiêu</a:t>
            </a:r>
            <a:r>
              <a:rPr lang="en-US"/>
              <a:t> </a:t>
            </a:r>
            <a:r>
              <a:rPr lang="en-US" err="1"/>
              <a:t>chảy</a:t>
            </a:r>
            <a:r>
              <a:rPr lang="en-US"/>
              <a:t> </a:t>
            </a:r>
            <a:r>
              <a:rPr lang="en-US" err="1"/>
              <a:t>không</a:t>
            </a:r>
            <a:r>
              <a:rPr lang="en-US"/>
              <a:t> </a:t>
            </a:r>
            <a:r>
              <a:rPr lang="en-US" err="1"/>
              <a:t>mất</a:t>
            </a:r>
            <a:r>
              <a:rPr lang="en-US"/>
              <a:t> </a:t>
            </a:r>
            <a:r>
              <a:rPr lang="en-US" err="1"/>
              <a:t>nước</a:t>
            </a:r>
            <a:r>
              <a:rPr lang="en-US"/>
              <a:t>: </a:t>
            </a:r>
            <a:r>
              <a:rPr lang="en-US" err="1"/>
              <a:t>phác</a:t>
            </a:r>
            <a:r>
              <a:rPr lang="en-US"/>
              <a:t> </a:t>
            </a:r>
            <a:r>
              <a:rPr lang="en-US" err="1"/>
              <a:t>đồ</a:t>
            </a:r>
            <a:r>
              <a:rPr lang="en-US"/>
              <a:t> A + </a:t>
            </a:r>
            <a:r>
              <a:rPr lang="en-US" err="1"/>
              <a:t>bổ</a:t>
            </a:r>
            <a:r>
              <a:rPr lang="en-US"/>
              <a:t> sung Zn</a:t>
            </a:r>
          </a:p>
          <a:p>
            <a:r>
              <a:rPr lang="en-US" err="1"/>
              <a:t>Điều</a:t>
            </a:r>
            <a:r>
              <a:rPr lang="en-US"/>
              <a:t> </a:t>
            </a:r>
            <a:r>
              <a:rPr lang="en-US" err="1"/>
              <a:t>trị</a:t>
            </a:r>
            <a:r>
              <a:rPr lang="en-US"/>
              <a:t> </a:t>
            </a:r>
            <a:r>
              <a:rPr lang="en-US" err="1"/>
              <a:t>viêm</a:t>
            </a:r>
            <a:r>
              <a:rPr lang="en-US"/>
              <a:t> </a:t>
            </a:r>
            <a:r>
              <a:rPr lang="en-US" err="1"/>
              <a:t>tiểu</a:t>
            </a:r>
            <a:r>
              <a:rPr lang="en-US"/>
              <a:t> </a:t>
            </a:r>
            <a:r>
              <a:rPr lang="en-US" err="1"/>
              <a:t>phế</a:t>
            </a:r>
            <a:r>
              <a:rPr lang="en-US"/>
              <a:t> </a:t>
            </a:r>
            <a:r>
              <a:rPr lang="vi-VN" err="1"/>
              <a:t>quản</a:t>
            </a:r>
            <a:r>
              <a:rPr lang="en-US"/>
              <a:t>: </a:t>
            </a:r>
            <a:r>
              <a:rPr lang="en-US" err="1"/>
              <a:t>giảm</a:t>
            </a:r>
            <a:r>
              <a:rPr lang="en-US"/>
              <a:t> ho, </a:t>
            </a:r>
            <a:r>
              <a:rPr lang="en-US" err="1"/>
              <a:t>bù</a:t>
            </a:r>
            <a:r>
              <a:rPr lang="en-US"/>
              <a:t> </a:t>
            </a:r>
            <a:r>
              <a:rPr lang="en-US" err="1"/>
              <a:t>nước</a:t>
            </a:r>
            <a:r>
              <a:rPr lang="en-US"/>
              <a:t>, </a:t>
            </a:r>
            <a:r>
              <a:rPr lang="en-US" err="1"/>
              <a:t>bổ</a:t>
            </a:r>
            <a:r>
              <a:rPr lang="en-US"/>
              <a:t> sung </a:t>
            </a:r>
            <a:r>
              <a:rPr lang="en-US" err="1"/>
              <a:t>dinh</a:t>
            </a:r>
            <a:r>
              <a:rPr lang="en-US"/>
              <a:t> </a:t>
            </a:r>
            <a:r>
              <a:rPr lang="en-US" err="1"/>
              <a:t>dưỡng</a:t>
            </a:r>
            <a:endParaRPr lang="en-US"/>
          </a:p>
          <a:p>
            <a:r>
              <a:rPr lang="vi-VN" err="1"/>
              <a:t>Tình</a:t>
            </a:r>
            <a:r>
              <a:rPr lang="vi-VN"/>
              <a:t> </a:t>
            </a:r>
            <a:r>
              <a:rPr lang="vi-VN" err="1"/>
              <a:t>trạng</a:t>
            </a:r>
            <a:r>
              <a:rPr lang="vi-VN"/>
              <a:t> </a:t>
            </a:r>
            <a:r>
              <a:rPr lang="vi-VN" err="1"/>
              <a:t>ổn</a:t>
            </a:r>
            <a:r>
              <a:rPr lang="vi-VN"/>
              <a:t>: cho </a:t>
            </a:r>
            <a:r>
              <a:rPr lang="vi-VN" err="1"/>
              <a:t>bé</a:t>
            </a:r>
            <a:r>
              <a:rPr lang="vi-VN"/>
              <a:t> </a:t>
            </a:r>
            <a:r>
              <a:rPr lang="vi-VN" err="1"/>
              <a:t>phẫu</a:t>
            </a:r>
            <a:r>
              <a:rPr lang="vi-VN"/>
              <a:t> </a:t>
            </a:r>
            <a:r>
              <a:rPr lang="vi-VN" err="1"/>
              <a:t>thuật</a:t>
            </a:r>
            <a:r>
              <a:rPr lang="vi-VN"/>
              <a:t> </a:t>
            </a:r>
            <a:r>
              <a:rPr lang="vi-VN" err="1"/>
              <a:t>sửa</a:t>
            </a:r>
            <a:r>
              <a:rPr lang="vi-VN"/>
              <a:t> </a:t>
            </a:r>
            <a:r>
              <a:rPr lang="vi-VN" err="1"/>
              <a:t>chữa</a:t>
            </a:r>
            <a:r>
              <a:rPr lang="vi-VN"/>
              <a:t> </a:t>
            </a:r>
            <a:r>
              <a:rPr lang="vi-VN" err="1"/>
              <a:t>hoàn</a:t>
            </a:r>
            <a:r>
              <a:rPr lang="vi-VN"/>
              <a:t> </a:t>
            </a:r>
            <a:r>
              <a:rPr lang="vi-VN" err="1"/>
              <a:t>toàn</a:t>
            </a:r>
            <a:endParaRPr lang="vi-VN"/>
          </a:p>
        </p:txBody>
      </p:sp>
    </p:spTree>
    <p:extLst>
      <p:ext uri="{BB962C8B-B14F-4D97-AF65-F5344CB8AC3E}">
        <p14:creationId xmlns:p14="http://schemas.microsoft.com/office/powerpoint/2010/main" val="2809974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A1046-4128-C7DC-3229-FE01C16FE441}"/>
              </a:ext>
            </a:extLst>
          </p:cNvPr>
          <p:cNvSpPr>
            <a:spLocks noGrp="1"/>
          </p:cNvSpPr>
          <p:nvPr>
            <p:ph type="title"/>
          </p:nvPr>
        </p:nvSpPr>
        <p:spPr/>
        <p:txBody>
          <a:bodyPr/>
          <a:lstStyle/>
          <a:p>
            <a:r>
              <a:rPr lang="vi-VN" err="1"/>
              <a:t>Điều</a:t>
            </a:r>
            <a:r>
              <a:rPr lang="vi-VN"/>
              <a:t> </a:t>
            </a:r>
            <a:r>
              <a:rPr lang="vi-VN" err="1"/>
              <a:t>trị</a:t>
            </a:r>
            <a:r>
              <a:rPr lang="vi-VN"/>
              <a:t> TOF</a:t>
            </a:r>
            <a:endParaRPr lang="en-US"/>
          </a:p>
        </p:txBody>
      </p:sp>
      <p:sp>
        <p:nvSpPr>
          <p:cNvPr id="3" name="Text Placeholder 2">
            <a:extLst>
              <a:ext uri="{FF2B5EF4-FFF2-40B4-BE49-F238E27FC236}">
                <a16:creationId xmlns:a16="http://schemas.microsoft.com/office/drawing/2014/main" id="{63F7B3C8-42C9-E40D-DDE9-501F5CACBD59}"/>
              </a:ext>
            </a:extLst>
          </p:cNvPr>
          <p:cNvSpPr>
            <a:spLocks noGrp="1"/>
          </p:cNvSpPr>
          <p:nvPr>
            <p:ph type="body" idx="1"/>
          </p:nvPr>
        </p:nvSpPr>
        <p:spPr>
          <a:xfrm>
            <a:off x="713250" y="1017724"/>
            <a:ext cx="7717500" cy="3979577"/>
          </a:xfrm>
        </p:spPr>
        <p:txBody>
          <a:bodyPr/>
          <a:lstStyle/>
          <a:p>
            <a:pPr marL="482600" indent="-342900">
              <a:buAutoNum type="arabicPeriod"/>
            </a:pPr>
            <a:r>
              <a:rPr lang="vi-VN" err="1"/>
              <a:t>Phòng</a:t>
            </a:r>
            <a:r>
              <a:rPr lang="vi-VN"/>
              <a:t> </a:t>
            </a:r>
            <a:r>
              <a:rPr lang="vi-VN" err="1"/>
              <a:t>ngừa</a:t>
            </a:r>
            <a:r>
              <a:rPr lang="vi-VN"/>
              <a:t> cơn </a:t>
            </a:r>
            <a:r>
              <a:rPr lang="vi-VN" err="1"/>
              <a:t>tím</a:t>
            </a:r>
            <a:endParaRPr lang="vi-VN"/>
          </a:p>
          <a:p>
            <a:pPr marL="482600" indent="-342900">
              <a:buAutoNum type="arabicPeriod"/>
            </a:pPr>
            <a:r>
              <a:rPr lang="vi-VN" err="1"/>
              <a:t>Điều</a:t>
            </a:r>
            <a:r>
              <a:rPr lang="vi-VN"/>
              <a:t> </a:t>
            </a:r>
            <a:r>
              <a:rPr lang="vi-VN" err="1"/>
              <a:t>trị</a:t>
            </a:r>
            <a:r>
              <a:rPr lang="vi-VN"/>
              <a:t> </a:t>
            </a:r>
            <a:r>
              <a:rPr lang="vi-VN" err="1"/>
              <a:t>tạm</a:t>
            </a:r>
            <a:r>
              <a:rPr lang="vi-VN"/>
              <a:t> </a:t>
            </a:r>
            <a:r>
              <a:rPr lang="vi-VN" err="1"/>
              <a:t>thời</a:t>
            </a:r>
            <a:endParaRPr lang="vi-VN"/>
          </a:p>
          <a:p>
            <a:pPr marL="482600" indent="-342900">
              <a:buAutoNum type="arabicPeriod"/>
            </a:pPr>
            <a:r>
              <a:rPr lang="vi-VN" err="1"/>
              <a:t>Phẫu</a:t>
            </a:r>
            <a:r>
              <a:rPr lang="vi-VN"/>
              <a:t> </a:t>
            </a:r>
            <a:r>
              <a:rPr lang="vi-VN" err="1"/>
              <a:t>thuật</a:t>
            </a:r>
            <a:r>
              <a:rPr lang="vi-VN"/>
              <a:t> </a:t>
            </a:r>
            <a:r>
              <a:rPr lang="vi-VN" err="1"/>
              <a:t>sửa</a:t>
            </a:r>
            <a:r>
              <a:rPr lang="vi-VN"/>
              <a:t> </a:t>
            </a:r>
            <a:r>
              <a:rPr lang="vi-VN" err="1"/>
              <a:t>chữa</a:t>
            </a:r>
            <a:r>
              <a:rPr lang="vi-VN"/>
              <a:t> </a:t>
            </a:r>
            <a:r>
              <a:rPr lang="vi-VN" err="1"/>
              <a:t>hoàn</a:t>
            </a:r>
            <a:r>
              <a:rPr lang="vi-VN"/>
              <a:t> </a:t>
            </a:r>
            <a:r>
              <a:rPr lang="vi-VN" err="1"/>
              <a:t>toàn</a:t>
            </a:r>
            <a:endParaRPr lang="vi-VN"/>
          </a:p>
        </p:txBody>
      </p:sp>
    </p:spTree>
    <p:extLst>
      <p:ext uri="{BB962C8B-B14F-4D97-AF65-F5344CB8AC3E}">
        <p14:creationId xmlns:p14="http://schemas.microsoft.com/office/powerpoint/2010/main" val="334818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2"/>
          <p:cNvSpPr/>
          <p:nvPr/>
        </p:nvSpPr>
        <p:spPr>
          <a:xfrm flipH="1">
            <a:off x="713213" y="4516325"/>
            <a:ext cx="1536600" cy="215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4" name="Google Shape;274;p42"/>
          <p:cNvPicPr preferRelativeResize="0"/>
          <p:nvPr/>
        </p:nvPicPr>
        <p:blipFill>
          <a:blip r:embed="rId3">
            <a:alphaModFix/>
          </a:blip>
          <a:stretch>
            <a:fillRect/>
          </a:stretch>
        </p:blipFill>
        <p:spPr>
          <a:xfrm>
            <a:off x="941950" y="764100"/>
            <a:ext cx="1158225" cy="3844475"/>
          </a:xfrm>
          <a:prstGeom prst="rect">
            <a:avLst/>
          </a:prstGeom>
          <a:noFill/>
          <a:ln>
            <a:noFill/>
          </a:ln>
        </p:spPr>
      </p:pic>
      <p:sp>
        <p:nvSpPr>
          <p:cNvPr id="275" name="Google Shape;275;p42"/>
          <p:cNvSpPr txBox="1">
            <a:spLocks noGrp="1"/>
          </p:cNvSpPr>
          <p:nvPr>
            <p:ph type="title"/>
          </p:nvPr>
        </p:nvSpPr>
        <p:spPr>
          <a:xfrm>
            <a:off x="4013425" y="1533433"/>
            <a:ext cx="4360200" cy="53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Lý do nhập viện</a:t>
            </a:r>
            <a:endParaRPr/>
          </a:p>
        </p:txBody>
      </p:sp>
      <p:sp>
        <p:nvSpPr>
          <p:cNvPr id="276" name="Google Shape;276;p42"/>
          <p:cNvSpPr txBox="1">
            <a:spLocks noGrp="1"/>
          </p:cNvSpPr>
          <p:nvPr>
            <p:ph type="subTitle" idx="1"/>
          </p:nvPr>
        </p:nvSpPr>
        <p:spPr>
          <a:xfrm>
            <a:off x="2893787" y="1973291"/>
            <a:ext cx="5551500" cy="86992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Thở mệt, Tím khi vận động</a:t>
            </a:r>
            <a:endParaRPr/>
          </a:p>
        </p:txBody>
      </p:sp>
      <p:pic>
        <p:nvPicPr>
          <p:cNvPr id="277" name="Google Shape;277;p42"/>
          <p:cNvPicPr preferRelativeResize="0"/>
          <p:nvPr/>
        </p:nvPicPr>
        <p:blipFill>
          <a:blip r:embed="rId4">
            <a:alphaModFix/>
          </a:blip>
          <a:stretch>
            <a:fillRect/>
          </a:stretch>
        </p:blipFill>
        <p:spPr>
          <a:xfrm flipH="1">
            <a:off x="6108587" y="-2"/>
            <a:ext cx="2322176" cy="642900"/>
          </a:xfrm>
          <a:prstGeom prst="rect">
            <a:avLst/>
          </a:prstGeom>
          <a:noFill/>
          <a:ln>
            <a:noFill/>
          </a:ln>
        </p:spPr>
      </p:pic>
      <p:pic>
        <p:nvPicPr>
          <p:cNvPr id="278" name="Google Shape;278;p42"/>
          <p:cNvPicPr preferRelativeResize="0"/>
          <p:nvPr/>
        </p:nvPicPr>
        <p:blipFill>
          <a:blip r:embed="rId5">
            <a:alphaModFix/>
          </a:blip>
          <a:stretch>
            <a:fillRect/>
          </a:stretch>
        </p:blipFill>
        <p:spPr>
          <a:xfrm>
            <a:off x="2249837" y="530350"/>
            <a:ext cx="634174" cy="693349"/>
          </a:xfrm>
          <a:prstGeom prst="rect">
            <a:avLst/>
          </a:prstGeom>
          <a:noFill/>
          <a:ln>
            <a:noFill/>
          </a:ln>
        </p:spPr>
      </p:pic>
    </p:spTree>
    <p:extLst>
      <p:ext uri="{BB962C8B-B14F-4D97-AF65-F5344CB8AC3E}">
        <p14:creationId xmlns:p14="http://schemas.microsoft.com/office/powerpoint/2010/main" val="26533595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60"/>
          <p:cNvSpPr txBox="1">
            <a:spLocks noGrp="1"/>
          </p:cNvSpPr>
          <p:nvPr>
            <p:ph type="title"/>
          </p:nvPr>
        </p:nvSpPr>
        <p:spPr>
          <a:xfrm>
            <a:off x="2695135" y="665095"/>
            <a:ext cx="3753731" cy="992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5800"/>
              <a:t>Tiên </a:t>
            </a:r>
            <a:r>
              <a:rPr lang="vi-VN" sz="5800" err="1"/>
              <a:t>lượng</a:t>
            </a:r>
            <a:endParaRPr sz="5800"/>
          </a:p>
        </p:txBody>
      </p:sp>
      <p:pic>
        <p:nvPicPr>
          <p:cNvPr id="688" name="Google Shape;688;p60"/>
          <p:cNvPicPr preferRelativeResize="0"/>
          <p:nvPr/>
        </p:nvPicPr>
        <p:blipFill>
          <a:blip r:embed="rId3">
            <a:alphaModFix/>
          </a:blip>
          <a:stretch>
            <a:fillRect/>
          </a:stretch>
        </p:blipFill>
        <p:spPr>
          <a:xfrm>
            <a:off x="7054050" y="764100"/>
            <a:ext cx="1636207" cy="3869450"/>
          </a:xfrm>
          <a:prstGeom prst="rect">
            <a:avLst/>
          </a:prstGeom>
          <a:noFill/>
          <a:ln>
            <a:noFill/>
          </a:ln>
        </p:spPr>
      </p:pic>
      <p:sp>
        <p:nvSpPr>
          <p:cNvPr id="689" name="Google Shape;689;p60"/>
          <p:cNvSpPr/>
          <p:nvPr/>
        </p:nvSpPr>
        <p:spPr>
          <a:xfrm flipH="1">
            <a:off x="210888" y="4516325"/>
            <a:ext cx="1536600" cy="215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0" name="Google Shape;690;p60"/>
          <p:cNvPicPr preferRelativeResize="0"/>
          <p:nvPr/>
        </p:nvPicPr>
        <p:blipFill>
          <a:blip r:embed="rId4">
            <a:alphaModFix/>
          </a:blip>
          <a:stretch>
            <a:fillRect/>
          </a:stretch>
        </p:blipFill>
        <p:spPr>
          <a:xfrm flipH="1">
            <a:off x="536350" y="764100"/>
            <a:ext cx="1396633" cy="3844475"/>
          </a:xfrm>
          <a:prstGeom prst="rect">
            <a:avLst/>
          </a:prstGeom>
          <a:noFill/>
          <a:ln>
            <a:noFill/>
          </a:ln>
        </p:spPr>
      </p:pic>
      <p:sp>
        <p:nvSpPr>
          <p:cNvPr id="691" name="Google Shape;691;p60"/>
          <p:cNvSpPr/>
          <p:nvPr/>
        </p:nvSpPr>
        <p:spPr>
          <a:xfrm flipH="1">
            <a:off x="7362513" y="4516325"/>
            <a:ext cx="1536600" cy="215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2" name="Google Shape;692;p60"/>
          <p:cNvPicPr preferRelativeResize="0"/>
          <p:nvPr/>
        </p:nvPicPr>
        <p:blipFill>
          <a:blip r:embed="rId5">
            <a:alphaModFix/>
          </a:blip>
          <a:stretch>
            <a:fillRect/>
          </a:stretch>
        </p:blipFill>
        <p:spPr>
          <a:xfrm>
            <a:off x="3410912" y="-2"/>
            <a:ext cx="2322176" cy="642900"/>
          </a:xfrm>
          <a:prstGeom prst="rect">
            <a:avLst/>
          </a:prstGeom>
          <a:noFill/>
          <a:ln>
            <a:noFill/>
          </a:ln>
        </p:spPr>
      </p:pic>
      <p:sp>
        <p:nvSpPr>
          <p:cNvPr id="2" name="TextBox 1">
            <a:extLst>
              <a:ext uri="{FF2B5EF4-FFF2-40B4-BE49-F238E27FC236}">
                <a16:creationId xmlns:a16="http://schemas.microsoft.com/office/drawing/2014/main" id="{F2CDB66F-AD96-B865-4BA4-1F33C6863DC9}"/>
              </a:ext>
            </a:extLst>
          </p:cNvPr>
          <p:cNvSpPr txBox="1"/>
          <p:nvPr/>
        </p:nvSpPr>
        <p:spPr>
          <a:xfrm>
            <a:off x="2189560" y="2156252"/>
            <a:ext cx="4764881" cy="338554"/>
          </a:xfrm>
          <a:prstGeom prst="rect">
            <a:avLst/>
          </a:prstGeom>
          <a:noFill/>
        </p:spPr>
        <p:txBody>
          <a:bodyPr wrap="square" rtlCol="0">
            <a:spAutoFit/>
          </a:bodyPr>
          <a:lstStyle/>
          <a:p>
            <a:r>
              <a:rPr lang="en-US" sz="1600">
                <a:latin typeface="+mn-lt"/>
              </a:rPr>
              <a:t>TOF </a:t>
            </a:r>
            <a:r>
              <a:rPr lang="en-US" sz="1600" err="1">
                <a:latin typeface="+mn-lt"/>
              </a:rPr>
              <a:t>có</a:t>
            </a:r>
            <a:r>
              <a:rPr lang="en-US" sz="1600">
                <a:latin typeface="+mn-lt"/>
              </a:rPr>
              <a:t> </a:t>
            </a:r>
            <a:r>
              <a:rPr lang="en-US" sz="1600" err="1">
                <a:latin typeface="+mn-lt"/>
              </a:rPr>
              <a:t>thiểu</a:t>
            </a:r>
            <a:r>
              <a:rPr lang="en-US" sz="1600">
                <a:latin typeface="+mn-lt"/>
              </a:rPr>
              <a:t> </a:t>
            </a:r>
            <a:r>
              <a:rPr lang="en-US" sz="1600" err="1">
                <a:latin typeface="+mn-lt"/>
              </a:rPr>
              <a:t>sản</a:t>
            </a:r>
            <a:r>
              <a:rPr lang="en-US" sz="1600">
                <a:latin typeface="+mn-lt"/>
              </a:rPr>
              <a:t> ĐMP -&gt; </a:t>
            </a:r>
            <a:r>
              <a:rPr lang="en-US" sz="1600" err="1">
                <a:latin typeface="+mn-lt"/>
              </a:rPr>
              <a:t>Tiên</a:t>
            </a:r>
            <a:r>
              <a:rPr lang="en-US" sz="1600">
                <a:latin typeface="+mn-lt"/>
              </a:rPr>
              <a:t> </a:t>
            </a:r>
            <a:r>
              <a:rPr lang="en-US" sz="1600" err="1">
                <a:latin typeface="+mn-lt"/>
              </a:rPr>
              <a:t>lượng</a:t>
            </a:r>
            <a:r>
              <a:rPr lang="en-US" sz="1600">
                <a:latin typeface="+mn-lt"/>
              </a:rPr>
              <a:t> </a:t>
            </a:r>
            <a:r>
              <a:rPr lang="en-US" sz="1600" err="1">
                <a:latin typeface="+mn-lt"/>
              </a:rPr>
              <a:t>trung</a:t>
            </a:r>
            <a:r>
              <a:rPr lang="en-US" sz="1600">
                <a:latin typeface="+mn-lt"/>
              </a:rPr>
              <a:t> bình</a:t>
            </a:r>
          </a:p>
        </p:txBody>
      </p:sp>
    </p:spTree>
    <p:extLst>
      <p:ext uri="{BB962C8B-B14F-4D97-AF65-F5344CB8AC3E}">
        <p14:creationId xmlns:p14="http://schemas.microsoft.com/office/powerpoint/2010/main" val="1753104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cxnSp>
        <p:nvCxnSpPr>
          <p:cNvPr id="346" name="Google Shape;346;p47"/>
          <p:cNvCxnSpPr>
            <a:stCxn id="347" idx="6"/>
            <a:endCxn id="348" idx="2"/>
          </p:cNvCxnSpPr>
          <p:nvPr/>
        </p:nvCxnSpPr>
        <p:spPr>
          <a:xfrm>
            <a:off x="2170928" y="2855700"/>
            <a:ext cx="1111800" cy="0"/>
          </a:xfrm>
          <a:prstGeom prst="straightConnector1">
            <a:avLst/>
          </a:prstGeom>
          <a:noFill/>
          <a:ln w="38100" cap="flat" cmpd="sng">
            <a:solidFill>
              <a:schemeClr val="dk2"/>
            </a:solidFill>
            <a:prstDash val="solid"/>
            <a:round/>
            <a:headEnd type="none" w="med" len="med"/>
            <a:tailEnd type="none" w="med" len="med"/>
          </a:ln>
        </p:spPr>
      </p:cxnSp>
      <p:sp>
        <p:nvSpPr>
          <p:cNvPr id="348" name="Google Shape;348;p47"/>
          <p:cNvSpPr/>
          <p:nvPr/>
        </p:nvSpPr>
        <p:spPr>
          <a:xfrm>
            <a:off x="3282741" y="2486550"/>
            <a:ext cx="738300" cy="738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7"/>
          <p:cNvSpPr/>
          <p:nvPr/>
        </p:nvSpPr>
        <p:spPr>
          <a:xfrm>
            <a:off x="5130378" y="2486550"/>
            <a:ext cx="738300" cy="738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7"/>
          <p:cNvSpPr/>
          <p:nvPr/>
        </p:nvSpPr>
        <p:spPr>
          <a:xfrm>
            <a:off x="6975552" y="2486550"/>
            <a:ext cx="738300" cy="738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7"/>
          <p:cNvSpPr/>
          <p:nvPr/>
        </p:nvSpPr>
        <p:spPr>
          <a:xfrm>
            <a:off x="1432628" y="2486550"/>
            <a:ext cx="738300" cy="738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7"/>
          <p:cNvSpPr/>
          <p:nvPr/>
        </p:nvSpPr>
        <p:spPr>
          <a:xfrm>
            <a:off x="896978" y="3689439"/>
            <a:ext cx="1809600" cy="396000"/>
          </a:xfrm>
          <a:prstGeom prst="roundRect">
            <a:avLst>
              <a:gd name="adj" fmla="val 26301"/>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7"/>
          <p:cNvSpPr/>
          <p:nvPr/>
        </p:nvSpPr>
        <p:spPr>
          <a:xfrm>
            <a:off x="2747091" y="1622775"/>
            <a:ext cx="1809600" cy="396000"/>
          </a:xfrm>
          <a:prstGeom prst="roundRect">
            <a:avLst>
              <a:gd name="adj" fmla="val 26301"/>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7"/>
          <p:cNvSpPr/>
          <p:nvPr/>
        </p:nvSpPr>
        <p:spPr>
          <a:xfrm>
            <a:off x="6439902" y="1622775"/>
            <a:ext cx="1809600" cy="396000"/>
          </a:xfrm>
          <a:prstGeom prst="roundRect">
            <a:avLst>
              <a:gd name="adj" fmla="val 26301"/>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7"/>
          <p:cNvSpPr/>
          <p:nvPr/>
        </p:nvSpPr>
        <p:spPr>
          <a:xfrm>
            <a:off x="4594728" y="3689439"/>
            <a:ext cx="1809600" cy="396000"/>
          </a:xfrm>
          <a:prstGeom prst="roundRect">
            <a:avLst>
              <a:gd name="adj" fmla="val 26301"/>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complete process</a:t>
            </a:r>
            <a:endParaRPr/>
          </a:p>
        </p:txBody>
      </p:sp>
      <p:sp>
        <p:nvSpPr>
          <p:cNvPr id="356" name="Google Shape;356;p47"/>
          <p:cNvSpPr txBox="1"/>
          <p:nvPr/>
        </p:nvSpPr>
        <p:spPr>
          <a:xfrm flipH="1">
            <a:off x="1097678" y="3717627"/>
            <a:ext cx="1408200" cy="33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iCiel Cadena" panose="02000503000000020004" pitchFamily="50" charset="0"/>
                <a:ea typeface="Titan One"/>
                <a:cs typeface="Titan One"/>
                <a:sym typeface="Titan One"/>
              </a:rPr>
              <a:t>Mercury</a:t>
            </a:r>
            <a:endParaRPr sz="2000">
              <a:solidFill>
                <a:schemeClr val="lt1"/>
              </a:solidFill>
              <a:latin typeface="iCiel Cadena" panose="02000503000000020004" pitchFamily="50" charset="0"/>
              <a:ea typeface="Titan One"/>
              <a:cs typeface="Titan One"/>
              <a:sym typeface="Titan One"/>
            </a:endParaRPr>
          </a:p>
        </p:txBody>
      </p:sp>
      <p:sp>
        <p:nvSpPr>
          <p:cNvPr id="357" name="Google Shape;357;p47"/>
          <p:cNvSpPr txBox="1"/>
          <p:nvPr/>
        </p:nvSpPr>
        <p:spPr>
          <a:xfrm flipH="1">
            <a:off x="718178" y="4057227"/>
            <a:ext cx="2167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Nunito"/>
                <a:ea typeface="Nunito"/>
                <a:cs typeface="Nunito"/>
                <a:sym typeface="Nunito"/>
              </a:rPr>
              <a:t>Mercury is the closest planet to the Sun</a:t>
            </a:r>
            <a:endParaRPr>
              <a:solidFill>
                <a:schemeClr val="dk1"/>
              </a:solidFill>
              <a:latin typeface="Nunito"/>
              <a:ea typeface="Nunito"/>
              <a:cs typeface="Nunito"/>
              <a:sym typeface="Nunito"/>
            </a:endParaRPr>
          </a:p>
        </p:txBody>
      </p:sp>
      <p:sp>
        <p:nvSpPr>
          <p:cNvPr id="358" name="Google Shape;358;p47"/>
          <p:cNvSpPr txBox="1"/>
          <p:nvPr/>
        </p:nvSpPr>
        <p:spPr>
          <a:xfrm flipH="1">
            <a:off x="1097678" y="3324158"/>
            <a:ext cx="1408200" cy="33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iCiel Cadena" panose="02000503000000020004" pitchFamily="50" charset="0"/>
                <a:ea typeface="Titan One"/>
                <a:cs typeface="Titan One"/>
                <a:sym typeface="Titan One"/>
              </a:rPr>
              <a:t>Step 1</a:t>
            </a:r>
            <a:endParaRPr sz="2000">
              <a:solidFill>
                <a:schemeClr val="dk2"/>
              </a:solidFill>
              <a:latin typeface="iCiel Cadena" panose="02000503000000020004" pitchFamily="50" charset="0"/>
              <a:ea typeface="Titan One"/>
              <a:cs typeface="Titan One"/>
              <a:sym typeface="Titan One"/>
            </a:endParaRPr>
          </a:p>
        </p:txBody>
      </p:sp>
      <p:sp>
        <p:nvSpPr>
          <p:cNvPr id="359" name="Google Shape;359;p47"/>
          <p:cNvSpPr txBox="1"/>
          <p:nvPr/>
        </p:nvSpPr>
        <p:spPr>
          <a:xfrm flipH="1">
            <a:off x="2947791" y="1650967"/>
            <a:ext cx="1408200" cy="33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iCiel Cadena" panose="02000503000000020004" pitchFamily="50" charset="0"/>
                <a:ea typeface="Titan One"/>
                <a:cs typeface="Titan One"/>
                <a:sym typeface="Titan One"/>
              </a:rPr>
              <a:t>Mars</a:t>
            </a:r>
            <a:endParaRPr sz="2000">
              <a:solidFill>
                <a:schemeClr val="lt1"/>
              </a:solidFill>
              <a:latin typeface="iCiel Cadena" panose="02000503000000020004" pitchFamily="50" charset="0"/>
              <a:ea typeface="Titan One"/>
              <a:cs typeface="Titan One"/>
              <a:sym typeface="Titan One"/>
            </a:endParaRPr>
          </a:p>
        </p:txBody>
      </p:sp>
      <p:sp>
        <p:nvSpPr>
          <p:cNvPr id="360" name="Google Shape;360;p47"/>
          <p:cNvSpPr txBox="1"/>
          <p:nvPr/>
        </p:nvSpPr>
        <p:spPr>
          <a:xfrm flipH="1">
            <a:off x="2568291" y="1021192"/>
            <a:ext cx="2167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Nunito"/>
                <a:ea typeface="Nunito"/>
                <a:cs typeface="Nunito"/>
                <a:sym typeface="Nunito"/>
              </a:rPr>
              <a:t>Mars is actually a very cold place</a:t>
            </a:r>
            <a:endParaRPr>
              <a:solidFill>
                <a:schemeClr val="dk1"/>
              </a:solidFill>
              <a:latin typeface="Nunito"/>
              <a:ea typeface="Nunito"/>
              <a:cs typeface="Nunito"/>
              <a:sym typeface="Nunito"/>
            </a:endParaRPr>
          </a:p>
        </p:txBody>
      </p:sp>
      <p:sp>
        <p:nvSpPr>
          <p:cNvPr id="361" name="Google Shape;361;p47"/>
          <p:cNvSpPr txBox="1"/>
          <p:nvPr/>
        </p:nvSpPr>
        <p:spPr>
          <a:xfrm flipH="1">
            <a:off x="2947791" y="2047648"/>
            <a:ext cx="1408200" cy="33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iCiel Cadena" panose="02000503000000020004" pitchFamily="50" charset="0"/>
                <a:ea typeface="Titan One"/>
                <a:cs typeface="Titan One"/>
                <a:sym typeface="Titan One"/>
              </a:rPr>
              <a:t>Step 2</a:t>
            </a:r>
            <a:endParaRPr sz="2000">
              <a:solidFill>
                <a:schemeClr val="dk2"/>
              </a:solidFill>
              <a:latin typeface="iCiel Cadena" panose="02000503000000020004" pitchFamily="50" charset="0"/>
              <a:ea typeface="Titan One"/>
              <a:cs typeface="Titan One"/>
              <a:sym typeface="Titan One"/>
            </a:endParaRPr>
          </a:p>
        </p:txBody>
      </p:sp>
      <p:sp>
        <p:nvSpPr>
          <p:cNvPr id="362" name="Google Shape;362;p47"/>
          <p:cNvSpPr txBox="1"/>
          <p:nvPr/>
        </p:nvSpPr>
        <p:spPr>
          <a:xfrm flipH="1">
            <a:off x="4795428" y="3717627"/>
            <a:ext cx="1408200" cy="33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iCiel Cadena" panose="02000503000000020004" pitchFamily="50" charset="0"/>
                <a:ea typeface="Titan One"/>
                <a:cs typeface="Titan One"/>
                <a:sym typeface="Titan One"/>
              </a:rPr>
              <a:t>Saturn</a:t>
            </a:r>
            <a:endParaRPr sz="2000">
              <a:solidFill>
                <a:schemeClr val="lt1"/>
              </a:solidFill>
              <a:latin typeface="iCiel Cadena" panose="02000503000000020004" pitchFamily="50" charset="0"/>
              <a:ea typeface="Titan One"/>
              <a:cs typeface="Titan One"/>
              <a:sym typeface="Titan One"/>
            </a:endParaRPr>
          </a:p>
        </p:txBody>
      </p:sp>
      <p:sp>
        <p:nvSpPr>
          <p:cNvPr id="363" name="Google Shape;363;p47"/>
          <p:cNvSpPr txBox="1"/>
          <p:nvPr/>
        </p:nvSpPr>
        <p:spPr>
          <a:xfrm flipH="1">
            <a:off x="4415928" y="4057227"/>
            <a:ext cx="2167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Nunito"/>
                <a:ea typeface="Nunito"/>
                <a:cs typeface="Nunito"/>
                <a:sym typeface="Nunito"/>
              </a:rPr>
              <a:t>It’s composed of hydrogen and helium</a:t>
            </a:r>
            <a:endParaRPr>
              <a:solidFill>
                <a:schemeClr val="dk1"/>
              </a:solidFill>
              <a:latin typeface="Nunito"/>
              <a:ea typeface="Nunito"/>
              <a:cs typeface="Nunito"/>
              <a:sym typeface="Nunito"/>
            </a:endParaRPr>
          </a:p>
        </p:txBody>
      </p:sp>
      <p:sp>
        <p:nvSpPr>
          <p:cNvPr id="364" name="Google Shape;364;p47"/>
          <p:cNvSpPr txBox="1"/>
          <p:nvPr/>
        </p:nvSpPr>
        <p:spPr>
          <a:xfrm flipH="1">
            <a:off x="4795428" y="3324158"/>
            <a:ext cx="1408200" cy="33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iCiel Cadena" panose="02000503000000020004" pitchFamily="50" charset="0"/>
                <a:ea typeface="Titan One"/>
                <a:cs typeface="Titan One"/>
                <a:sym typeface="Titan One"/>
              </a:rPr>
              <a:t>Step 3</a:t>
            </a:r>
            <a:endParaRPr sz="2000">
              <a:solidFill>
                <a:schemeClr val="dk2"/>
              </a:solidFill>
              <a:latin typeface="iCiel Cadena" panose="02000503000000020004" pitchFamily="50" charset="0"/>
              <a:ea typeface="Titan One"/>
              <a:cs typeface="Titan One"/>
              <a:sym typeface="Titan One"/>
            </a:endParaRPr>
          </a:p>
        </p:txBody>
      </p:sp>
      <p:sp>
        <p:nvSpPr>
          <p:cNvPr id="365" name="Google Shape;365;p47"/>
          <p:cNvSpPr txBox="1"/>
          <p:nvPr/>
        </p:nvSpPr>
        <p:spPr>
          <a:xfrm flipH="1">
            <a:off x="6640602" y="1650967"/>
            <a:ext cx="1408200" cy="33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iCiel Cadena" panose="02000503000000020004" pitchFamily="50" charset="0"/>
                <a:ea typeface="Titan One"/>
                <a:cs typeface="Titan One"/>
                <a:sym typeface="Titan One"/>
              </a:rPr>
              <a:t>Venus</a:t>
            </a:r>
            <a:endParaRPr sz="2000">
              <a:solidFill>
                <a:schemeClr val="lt1"/>
              </a:solidFill>
              <a:latin typeface="iCiel Cadena" panose="02000503000000020004" pitchFamily="50" charset="0"/>
              <a:ea typeface="Titan One"/>
              <a:cs typeface="Titan One"/>
              <a:sym typeface="Titan One"/>
            </a:endParaRPr>
          </a:p>
        </p:txBody>
      </p:sp>
      <p:sp>
        <p:nvSpPr>
          <p:cNvPr id="366" name="Google Shape;366;p47"/>
          <p:cNvSpPr txBox="1"/>
          <p:nvPr/>
        </p:nvSpPr>
        <p:spPr>
          <a:xfrm flipH="1">
            <a:off x="6261102" y="1021192"/>
            <a:ext cx="2167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Nunito"/>
                <a:ea typeface="Nunito"/>
                <a:cs typeface="Nunito"/>
                <a:sym typeface="Nunito"/>
              </a:rPr>
              <a:t>Venus is the second planet from the Sun</a:t>
            </a:r>
            <a:endParaRPr>
              <a:solidFill>
                <a:schemeClr val="dk1"/>
              </a:solidFill>
              <a:latin typeface="Nunito"/>
              <a:ea typeface="Nunito"/>
              <a:cs typeface="Nunito"/>
              <a:sym typeface="Nunito"/>
            </a:endParaRPr>
          </a:p>
        </p:txBody>
      </p:sp>
      <p:sp>
        <p:nvSpPr>
          <p:cNvPr id="367" name="Google Shape;367;p47"/>
          <p:cNvSpPr txBox="1"/>
          <p:nvPr/>
        </p:nvSpPr>
        <p:spPr>
          <a:xfrm flipH="1">
            <a:off x="6640602" y="2047648"/>
            <a:ext cx="1408200" cy="33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iCiel Cadena" panose="02000503000000020004" pitchFamily="50" charset="0"/>
                <a:ea typeface="Titan One"/>
                <a:cs typeface="Titan One"/>
                <a:sym typeface="Titan One"/>
              </a:rPr>
              <a:t>Step 4</a:t>
            </a:r>
            <a:endParaRPr sz="2000">
              <a:solidFill>
                <a:schemeClr val="dk2"/>
              </a:solidFill>
              <a:latin typeface="iCiel Cadena" panose="02000503000000020004" pitchFamily="50" charset="0"/>
              <a:ea typeface="Titan One"/>
              <a:cs typeface="Titan One"/>
              <a:sym typeface="Titan One"/>
            </a:endParaRPr>
          </a:p>
        </p:txBody>
      </p:sp>
      <p:grpSp>
        <p:nvGrpSpPr>
          <p:cNvPr id="368" name="Google Shape;368;p47"/>
          <p:cNvGrpSpPr/>
          <p:nvPr/>
        </p:nvGrpSpPr>
        <p:grpSpPr>
          <a:xfrm>
            <a:off x="7193258" y="2649969"/>
            <a:ext cx="393962" cy="411461"/>
            <a:chOff x="3178064" y="2550425"/>
            <a:chExt cx="487336" cy="519850"/>
          </a:xfrm>
        </p:grpSpPr>
        <p:sp>
          <p:nvSpPr>
            <p:cNvPr id="369" name="Google Shape;369;p47"/>
            <p:cNvSpPr/>
            <p:nvPr/>
          </p:nvSpPr>
          <p:spPr>
            <a:xfrm>
              <a:off x="3299900" y="2550475"/>
              <a:ext cx="60925" cy="30500"/>
            </a:xfrm>
            <a:custGeom>
              <a:avLst/>
              <a:gdLst/>
              <a:ahLst/>
              <a:cxnLst/>
              <a:rect l="l" t="t" r="r" b="b"/>
              <a:pathLst>
                <a:path w="2437" h="1220" extrusionOk="0">
                  <a:moveTo>
                    <a:pt x="1" y="0"/>
                  </a:moveTo>
                  <a:lnTo>
                    <a:pt x="1" y="1219"/>
                  </a:lnTo>
                  <a:lnTo>
                    <a:pt x="2437" y="1219"/>
                  </a:lnTo>
                  <a:lnTo>
                    <a:pt x="24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7"/>
            <p:cNvSpPr/>
            <p:nvPr/>
          </p:nvSpPr>
          <p:spPr>
            <a:xfrm>
              <a:off x="3178064" y="2550425"/>
              <a:ext cx="304625" cy="519850"/>
            </a:xfrm>
            <a:custGeom>
              <a:avLst/>
              <a:gdLst/>
              <a:ahLst/>
              <a:cxnLst/>
              <a:rect l="l" t="t" r="r" b="b"/>
              <a:pathLst>
                <a:path w="12185" h="20794" extrusionOk="0">
                  <a:moveTo>
                    <a:pt x="10361" y="1"/>
                  </a:moveTo>
                  <a:cubicBezTo>
                    <a:pt x="10360" y="1"/>
                    <a:pt x="10358" y="1"/>
                    <a:pt x="10357" y="1"/>
                  </a:cubicBezTo>
                  <a:lnTo>
                    <a:pt x="8530" y="1"/>
                  </a:lnTo>
                  <a:lnTo>
                    <a:pt x="8530" y="2437"/>
                  </a:lnTo>
                  <a:lnTo>
                    <a:pt x="3657" y="2437"/>
                  </a:lnTo>
                  <a:lnTo>
                    <a:pt x="3657" y="2"/>
                  </a:lnTo>
                  <a:lnTo>
                    <a:pt x="1830" y="2"/>
                  </a:lnTo>
                  <a:cubicBezTo>
                    <a:pt x="1829" y="2"/>
                    <a:pt x="1828" y="2"/>
                    <a:pt x="1827" y="2"/>
                  </a:cubicBezTo>
                  <a:cubicBezTo>
                    <a:pt x="818" y="2"/>
                    <a:pt x="1" y="821"/>
                    <a:pt x="2" y="1830"/>
                  </a:cubicBezTo>
                  <a:lnTo>
                    <a:pt x="2" y="18966"/>
                  </a:lnTo>
                  <a:cubicBezTo>
                    <a:pt x="1" y="19975"/>
                    <a:pt x="818" y="20794"/>
                    <a:pt x="1827" y="20794"/>
                  </a:cubicBezTo>
                  <a:cubicBezTo>
                    <a:pt x="1828" y="20794"/>
                    <a:pt x="1829" y="20794"/>
                    <a:pt x="1830" y="20794"/>
                  </a:cubicBezTo>
                  <a:lnTo>
                    <a:pt x="10357" y="20794"/>
                  </a:lnTo>
                  <a:cubicBezTo>
                    <a:pt x="10358" y="20794"/>
                    <a:pt x="10360" y="20794"/>
                    <a:pt x="10361" y="20794"/>
                  </a:cubicBezTo>
                  <a:cubicBezTo>
                    <a:pt x="11368" y="20794"/>
                    <a:pt x="12185" y="19975"/>
                    <a:pt x="12185" y="18968"/>
                  </a:cubicBezTo>
                  <a:lnTo>
                    <a:pt x="12185" y="17099"/>
                  </a:lnTo>
                  <a:lnTo>
                    <a:pt x="8530" y="17099"/>
                  </a:lnTo>
                  <a:cubicBezTo>
                    <a:pt x="6847" y="17099"/>
                    <a:pt x="5485" y="15735"/>
                    <a:pt x="5485" y="14052"/>
                  </a:cubicBezTo>
                  <a:lnTo>
                    <a:pt x="5485" y="13385"/>
                  </a:lnTo>
                  <a:cubicBezTo>
                    <a:pt x="3754" y="13104"/>
                    <a:pt x="2438" y="11594"/>
                    <a:pt x="2438" y="9790"/>
                  </a:cubicBezTo>
                  <a:lnTo>
                    <a:pt x="2438" y="6135"/>
                  </a:lnTo>
                  <a:lnTo>
                    <a:pt x="4875" y="6135"/>
                  </a:lnTo>
                  <a:lnTo>
                    <a:pt x="4875" y="7352"/>
                  </a:lnTo>
                  <a:lnTo>
                    <a:pt x="3657" y="7352"/>
                  </a:lnTo>
                  <a:lnTo>
                    <a:pt x="3657" y="9789"/>
                  </a:lnTo>
                  <a:cubicBezTo>
                    <a:pt x="3657" y="11128"/>
                    <a:pt x="4752" y="12225"/>
                    <a:pt x="6094" y="12225"/>
                  </a:cubicBezTo>
                  <a:cubicBezTo>
                    <a:pt x="7433" y="12225"/>
                    <a:pt x="8530" y="11128"/>
                    <a:pt x="8530" y="9789"/>
                  </a:cubicBezTo>
                  <a:lnTo>
                    <a:pt x="8530" y="7352"/>
                  </a:lnTo>
                  <a:lnTo>
                    <a:pt x="7311" y="7352"/>
                  </a:lnTo>
                  <a:lnTo>
                    <a:pt x="7311" y="6135"/>
                  </a:lnTo>
                  <a:lnTo>
                    <a:pt x="9747" y="6135"/>
                  </a:lnTo>
                  <a:lnTo>
                    <a:pt x="9747" y="9790"/>
                  </a:lnTo>
                  <a:cubicBezTo>
                    <a:pt x="9747" y="11592"/>
                    <a:pt x="8432" y="13102"/>
                    <a:pt x="6702" y="13383"/>
                  </a:cubicBezTo>
                  <a:lnTo>
                    <a:pt x="6702" y="14052"/>
                  </a:lnTo>
                  <a:cubicBezTo>
                    <a:pt x="6701" y="15062"/>
                    <a:pt x="7518" y="15880"/>
                    <a:pt x="8527" y="15880"/>
                  </a:cubicBezTo>
                  <a:cubicBezTo>
                    <a:pt x="8528" y="15880"/>
                    <a:pt x="8529" y="15880"/>
                    <a:pt x="8530" y="15880"/>
                  </a:cubicBezTo>
                  <a:lnTo>
                    <a:pt x="12185" y="15880"/>
                  </a:lnTo>
                  <a:lnTo>
                    <a:pt x="12185" y="1828"/>
                  </a:lnTo>
                  <a:cubicBezTo>
                    <a:pt x="12185" y="819"/>
                    <a:pt x="11368" y="1"/>
                    <a:pt x="103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7"/>
            <p:cNvSpPr/>
            <p:nvPr/>
          </p:nvSpPr>
          <p:spPr>
            <a:xfrm>
              <a:off x="3482650" y="2703800"/>
              <a:ext cx="182750" cy="274100"/>
            </a:xfrm>
            <a:custGeom>
              <a:avLst/>
              <a:gdLst/>
              <a:ahLst/>
              <a:cxnLst/>
              <a:rect l="l" t="t" r="r" b="b"/>
              <a:pathLst>
                <a:path w="7310" h="10964" extrusionOk="0">
                  <a:moveTo>
                    <a:pt x="4873" y="2436"/>
                  </a:moveTo>
                  <a:lnTo>
                    <a:pt x="4873" y="3655"/>
                  </a:lnTo>
                  <a:lnTo>
                    <a:pt x="3654" y="3655"/>
                  </a:lnTo>
                  <a:lnTo>
                    <a:pt x="3654" y="2436"/>
                  </a:lnTo>
                  <a:close/>
                  <a:moveTo>
                    <a:pt x="4265" y="0"/>
                  </a:moveTo>
                  <a:cubicBezTo>
                    <a:pt x="2585" y="0"/>
                    <a:pt x="1218" y="1366"/>
                    <a:pt x="1218" y="3045"/>
                  </a:cubicBezTo>
                  <a:cubicBezTo>
                    <a:pt x="1218" y="4516"/>
                    <a:pt x="2266" y="5747"/>
                    <a:pt x="3654" y="6029"/>
                  </a:cubicBezTo>
                  <a:lnTo>
                    <a:pt x="3654" y="7917"/>
                  </a:lnTo>
                  <a:cubicBezTo>
                    <a:pt x="3656" y="8927"/>
                    <a:pt x="2839" y="9745"/>
                    <a:pt x="1832" y="9745"/>
                  </a:cubicBezTo>
                  <a:cubicBezTo>
                    <a:pt x="1831" y="9745"/>
                    <a:pt x="1830" y="9745"/>
                    <a:pt x="1829" y="9745"/>
                  </a:cubicBezTo>
                  <a:lnTo>
                    <a:pt x="1" y="9745"/>
                  </a:lnTo>
                  <a:lnTo>
                    <a:pt x="1" y="10964"/>
                  </a:lnTo>
                  <a:lnTo>
                    <a:pt x="1829" y="10964"/>
                  </a:lnTo>
                  <a:cubicBezTo>
                    <a:pt x="3510" y="10964"/>
                    <a:pt x="4873" y="9600"/>
                    <a:pt x="4873" y="7917"/>
                  </a:cubicBezTo>
                  <a:lnTo>
                    <a:pt x="4873" y="6029"/>
                  </a:lnTo>
                  <a:cubicBezTo>
                    <a:pt x="6261" y="5747"/>
                    <a:pt x="7310" y="4516"/>
                    <a:pt x="7310" y="3045"/>
                  </a:cubicBezTo>
                  <a:cubicBezTo>
                    <a:pt x="7310" y="1366"/>
                    <a:pt x="5944" y="0"/>
                    <a:pt x="42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47"/>
          <p:cNvSpPr/>
          <p:nvPr/>
        </p:nvSpPr>
        <p:spPr>
          <a:xfrm>
            <a:off x="1596041" y="2676226"/>
            <a:ext cx="411474" cy="358947"/>
          </a:xfrm>
          <a:custGeom>
            <a:avLst/>
            <a:gdLst/>
            <a:ahLst/>
            <a:cxnLst/>
            <a:rect l="l" t="t" r="r" b="b"/>
            <a:pathLst>
              <a:path w="20792" h="18274" extrusionOk="0">
                <a:moveTo>
                  <a:pt x="13442" y="3654"/>
                </a:moveTo>
                <a:lnTo>
                  <a:pt x="13442" y="4873"/>
                </a:lnTo>
                <a:lnTo>
                  <a:pt x="14661" y="4873"/>
                </a:lnTo>
                <a:lnTo>
                  <a:pt x="14661" y="6092"/>
                </a:lnTo>
                <a:lnTo>
                  <a:pt x="13442" y="6092"/>
                </a:lnTo>
                <a:lnTo>
                  <a:pt x="13442" y="7310"/>
                </a:lnTo>
                <a:lnTo>
                  <a:pt x="12223" y="7310"/>
                </a:lnTo>
                <a:lnTo>
                  <a:pt x="12223" y="6092"/>
                </a:lnTo>
                <a:lnTo>
                  <a:pt x="11005" y="6092"/>
                </a:lnTo>
                <a:lnTo>
                  <a:pt x="11005" y="4873"/>
                </a:lnTo>
                <a:lnTo>
                  <a:pt x="12223" y="4873"/>
                </a:lnTo>
                <a:lnTo>
                  <a:pt x="12223" y="3654"/>
                </a:lnTo>
                <a:close/>
                <a:moveTo>
                  <a:pt x="12833" y="1"/>
                </a:moveTo>
                <a:cubicBezTo>
                  <a:pt x="9809" y="1"/>
                  <a:pt x="7350" y="2460"/>
                  <a:pt x="7350" y="5484"/>
                </a:cubicBezTo>
                <a:cubicBezTo>
                  <a:pt x="7350" y="8506"/>
                  <a:pt x="9809" y="10965"/>
                  <a:pt x="12833" y="10965"/>
                </a:cubicBezTo>
                <a:lnTo>
                  <a:pt x="17136" y="10965"/>
                </a:lnTo>
                <a:cubicBezTo>
                  <a:pt x="18473" y="10977"/>
                  <a:pt x="19550" y="12065"/>
                  <a:pt x="19550" y="13401"/>
                </a:cubicBezTo>
                <a:cubicBezTo>
                  <a:pt x="19550" y="14739"/>
                  <a:pt x="18473" y="15825"/>
                  <a:pt x="17136" y="15839"/>
                </a:cubicBezTo>
                <a:lnTo>
                  <a:pt x="13442" y="15839"/>
                </a:lnTo>
                <a:lnTo>
                  <a:pt x="13442" y="14620"/>
                </a:lnTo>
                <a:cubicBezTo>
                  <a:pt x="12118" y="14618"/>
                  <a:pt x="10812" y="14309"/>
                  <a:pt x="9628" y="13718"/>
                </a:cubicBezTo>
                <a:lnTo>
                  <a:pt x="9071" y="14822"/>
                </a:lnTo>
                <a:cubicBezTo>
                  <a:pt x="8785" y="14622"/>
                  <a:pt x="7885" y="14290"/>
                  <a:pt x="6023" y="12446"/>
                </a:cubicBezTo>
                <a:cubicBezTo>
                  <a:pt x="4014" y="10456"/>
                  <a:pt x="3687" y="9578"/>
                  <a:pt x="3454" y="9244"/>
                </a:cubicBezTo>
                <a:lnTo>
                  <a:pt x="4557" y="8685"/>
                </a:lnTo>
                <a:cubicBezTo>
                  <a:pt x="3966" y="7503"/>
                  <a:pt x="3657" y="6197"/>
                  <a:pt x="3654" y="4873"/>
                </a:cubicBezTo>
                <a:lnTo>
                  <a:pt x="0" y="4873"/>
                </a:lnTo>
                <a:cubicBezTo>
                  <a:pt x="0" y="11591"/>
                  <a:pt x="6724" y="18273"/>
                  <a:pt x="13442" y="18273"/>
                </a:cubicBezTo>
                <a:lnTo>
                  <a:pt x="13442" y="17056"/>
                </a:lnTo>
                <a:lnTo>
                  <a:pt x="17136" y="17056"/>
                </a:lnTo>
                <a:cubicBezTo>
                  <a:pt x="19152" y="17056"/>
                  <a:pt x="20792" y="15416"/>
                  <a:pt x="20792" y="13401"/>
                </a:cubicBezTo>
                <a:cubicBezTo>
                  <a:pt x="20792" y="11385"/>
                  <a:pt x="19152" y="9747"/>
                  <a:pt x="17136" y="9747"/>
                </a:cubicBezTo>
                <a:lnTo>
                  <a:pt x="17136" y="9746"/>
                </a:lnTo>
                <a:lnTo>
                  <a:pt x="16235" y="9746"/>
                </a:lnTo>
                <a:cubicBezTo>
                  <a:pt x="17492" y="8741"/>
                  <a:pt x="18314" y="7213"/>
                  <a:pt x="18314" y="5482"/>
                </a:cubicBezTo>
                <a:cubicBezTo>
                  <a:pt x="18314" y="2460"/>
                  <a:pt x="15855" y="1"/>
                  <a:pt x="12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47"/>
          <p:cNvGrpSpPr/>
          <p:nvPr/>
        </p:nvGrpSpPr>
        <p:grpSpPr>
          <a:xfrm>
            <a:off x="5333189" y="2649953"/>
            <a:ext cx="332677" cy="411493"/>
            <a:chOff x="1711125" y="1821375"/>
            <a:chExt cx="426400" cy="519825"/>
          </a:xfrm>
        </p:grpSpPr>
        <p:sp>
          <p:nvSpPr>
            <p:cNvPr id="374" name="Google Shape;374;p47"/>
            <p:cNvSpPr/>
            <p:nvPr/>
          </p:nvSpPr>
          <p:spPr>
            <a:xfrm>
              <a:off x="1802500" y="1821375"/>
              <a:ext cx="243675" cy="123875"/>
            </a:xfrm>
            <a:custGeom>
              <a:avLst/>
              <a:gdLst/>
              <a:ahLst/>
              <a:cxnLst/>
              <a:rect l="l" t="t" r="r" b="b"/>
              <a:pathLst>
                <a:path w="9747" h="4955" extrusionOk="0">
                  <a:moveTo>
                    <a:pt x="0" y="1"/>
                  </a:moveTo>
                  <a:lnTo>
                    <a:pt x="0" y="4954"/>
                  </a:lnTo>
                  <a:lnTo>
                    <a:pt x="4264" y="4954"/>
                  </a:lnTo>
                  <a:lnTo>
                    <a:pt x="4264" y="3737"/>
                  </a:lnTo>
                  <a:lnTo>
                    <a:pt x="3045" y="3737"/>
                  </a:lnTo>
                  <a:lnTo>
                    <a:pt x="3045" y="2518"/>
                  </a:lnTo>
                  <a:lnTo>
                    <a:pt x="4264" y="2518"/>
                  </a:lnTo>
                  <a:lnTo>
                    <a:pt x="4264" y="1299"/>
                  </a:lnTo>
                  <a:lnTo>
                    <a:pt x="5483" y="1299"/>
                  </a:lnTo>
                  <a:lnTo>
                    <a:pt x="5483" y="2518"/>
                  </a:lnTo>
                  <a:lnTo>
                    <a:pt x="6700" y="2518"/>
                  </a:lnTo>
                  <a:lnTo>
                    <a:pt x="6700" y="3737"/>
                  </a:lnTo>
                  <a:lnTo>
                    <a:pt x="5483" y="3737"/>
                  </a:lnTo>
                  <a:lnTo>
                    <a:pt x="5483" y="4954"/>
                  </a:lnTo>
                  <a:lnTo>
                    <a:pt x="9747" y="4954"/>
                  </a:lnTo>
                  <a:lnTo>
                    <a:pt x="97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7"/>
            <p:cNvSpPr/>
            <p:nvPr/>
          </p:nvSpPr>
          <p:spPr>
            <a:xfrm>
              <a:off x="1802500" y="1975700"/>
              <a:ext cx="243675" cy="182725"/>
            </a:xfrm>
            <a:custGeom>
              <a:avLst/>
              <a:gdLst/>
              <a:ahLst/>
              <a:cxnLst/>
              <a:rect l="l" t="t" r="r" b="b"/>
              <a:pathLst>
                <a:path w="9747" h="7309" extrusionOk="0">
                  <a:moveTo>
                    <a:pt x="3656" y="1218"/>
                  </a:moveTo>
                  <a:lnTo>
                    <a:pt x="3656" y="2436"/>
                  </a:lnTo>
                  <a:lnTo>
                    <a:pt x="2437" y="2436"/>
                  </a:lnTo>
                  <a:lnTo>
                    <a:pt x="2437" y="1218"/>
                  </a:lnTo>
                  <a:close/>
                  <a:moveTo>
                    <a:pt x="7309" y="1218"/>
                  </a:moveTo>
                  <a:lnTo>
                    <a:pt x="7309" y="2436"/>
                  </a:lnTo>
                  <a:lnTo>
                    <a:pt x="6092" y="2436"/>
                  </a:lnTo>
                  <a:lnTo>
                    <a:pt x="6092" y="1218"/>
                  </a:lnTo>
                  <a:close/>
                  <a:moveTo>
                    <a:pt x="0" y="0"/>
                  </a:moveTo>
                  <a:lnTo>
                    <a:pt x="0" y="2436"/>
                  </a:lnTo>
                  <a:cubicBezTo>
                    <a:pt x="0" y="4307"/>
                    <a:pt x="1094" y="6035"/>
                    <a:pt x="2778" y="6833"/>
                  </a:cubicBezTo>
                  <a:cubicBezTo>
                    <a:pt x="3425" y="7149"/>
                    <a:pt x="4130" y="7309"/>
                    <a:pt x="4873" y="7309"/>
                  </a:cubicBezTo>
                  <a:cubicBezTo>
                    <a:pt x="5616" y="7309"/>
                    <a:pt x="6321" y="7149"/>
                    <a:pt x="6963" y="6836"/>
                  </a:cubicBezTo>
                  <a:cubicBezTo>
                    <a:pt x="8654" y="6033"/>
                    <a:pt x="9747" y="4307"/>
                    <a:pt x="9747" y="2436"/>
                  </a:cubicBezTo>
                  <a:lnTo>
                    <a:pt x="97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7"/>
            <p:cNvSpPr/>
            <p:nvPr/>
          </p:nvSpPr>
          <p:spPr>
            <a:xfrm>
              <a:off x="1802500" y="2280250"/>
              <a:ext cx="60925" cy="60950"/>
            </a:xfrm>
            <a:custGeom>
              <a:avLst/>
              <a:gdLst/>
              <a:ahLst/>
              <a:cxnLst/>
              <a:rect l="l" t="t" r="r" b="b"/>
              <a:pathLst>
                <a:path w="2437" h="2438" extrusionOk="0">
                  <a:moveTo>
                    <a:pt x="1219" y="1"/>
                  </a:moveTo>
                  <a:cubicBezTo>
                    <a:pt x="545" y="1"/>
                    <a:pt x="0" y="546"/>
                    <a:pt x="0" y="1218"/>
                  </a:cubicBezTo>
                  <a:lnTo>
                    <a:pt x="0" y="2437"/>
                  </a:lnTo>
                  <a:lnTo>
                    <a:pt x="2437" y="2437"/>
                  </a:lnTo>
                  <a:lnTo>
                    <a:pt x="2437" y="1218"/>
                  </a:lnTo>
                  <a:cubicBezTo>
                    <a:pt x="2437" y="546"/>
                    <a:pt x="1892" y="1"/>
                    <a:pt x="12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7"/>
            <p:cNvSpPr/>
            <p:nvPr/>
          </p:nvSpPr>
          <p:spPr>
            <a:xfrm>
              <a:off x="1711125" y="2162125"/>
              <a:ext cx="106625" cy="179075"/>
            </a:xfrm>
            <a:custGeom>
              <a:avLst/>
              <a:gdLst/>
              <a:ahLst/>
              <a:cxnLst/>
              <a:rect l="l" t="t" r="r" b="b"/>
              <a:pathLst>
                <a:path w="4265" h="7163" extrusionOk="0">
                  <a:moveTo>
                    <a:pt x="4264" y="0"/>
                  </a:moveTo>
                  <a:cubicBezTo>
                    <a:pt x="1828" y="557"/>
                    <a:pt x="0" y="2731"/>
                    <a:pt x="0" y="5335"/>
                  </a:cubicBezTo>
                  <a:lnTo>
                    <a:pt x="0" y="7162"/>
                  </a:lnTo>
                  <a:lnTo>
                    <a:pt x="2438" y="7162"/>
                  </a:lnTo>
                  <a:lnTo>
                    <a:pt x="2438" y="5943"/>
                  </a:lnTo>
                  <a:cubicBezTo>
                    <a:pt x="2438" y="4812"/>
                    <a:pt x="3218" y="3866"/>
                    <a:pt x="4264" y="3595"/>
                  </a:cubicBezTo>
                  <a:lnTo>
                    <a:pt x="42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7"/>
            <p:cNvSpPr/>
            <p:nvPr/>
          </p:nvSpPr>
          <p:spPr>
            <a:xfrm>
              <a:off x="2030900" y="2162125"/>
              <a:ext cx="106625" cy="179075"/>
            </a:xfrm>
            <a:custGeom>
              <a:avLst/>
              <a:gdLst/>
              <a:ahLst/>
              <a:cxnLst/>
              <a:rect l="l" t="t" r="r" b="b"/>
              <a:pathLst>
                <a:path w="4265" h="7163" extrusionOk="0">
                  <a:moveTo>
                    <a:pt x="1" y="0"/>
                  </a:moveTo>
                  <a:lnTo>
                    <a:pt x="1" y="7162"/>
                  </a:lnTo>
                  <a:lnTo>
                    <a:pt x="4264" y="7162"/>
                  </a:lnTo>
                  <a:lnTo>
                    <a:pt x="4264" y="5335"/>
                  </a:lnTo>
                  <a:cubicBezTo>
                    <a:pt x="4264" y="2731"/>
                    <a:pt x="2439" y="557"/>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7"/>
            <p:cNvSpPr/>
            <p:nvPr/>
          </p:nvSpPr>
          <p:spPr>
            <a:xfrm>
              <a:off x="1848200" y="2207800"/>
              <a:ext cx="152300" cy="133400"/>
            </a:xfrm>
            <a:custGeom>
              <a:avLst/>
              <a:gdLst/>
              <a:ahLst/>
              <a:cxnLst/>
              <a:rect l="l" t="t" r="r" b="b"/>
              <a:pathLst>
                <a:path w="6092" h="5336" extrusionOk="0">
                  <a:moveTo>
                    <a:pt x="0" y="1"/>
                  </a:moveTo>
                  <a:lnTo>
                    <a:pt x="0" y="1768"/>
                  </a:lnTo>
                  <a:cubicBezTo>
                    <a:pt x="1048" y="2040"/>
                    <a:pt x="1828" y="2985"/>
                    <a:pt x="1828" y="4116"/>
                  </a:cubicBezTo>
                  <a:lnTo>
                    <a:pt x="1828" y="5335"/>
                  </a:lnTo>
                  <a:lnTo>
                    <a:pt x="6091" y="5335"/>
                  </a:lnTo>
                  <a:lnTo>
                    <a:pt x="6091" y="1"/>
                  </a:lnTo>
                  <a:lnTo>
                    <a:pt x="3045" y="3045"/>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7"/>
            <p:cNvSpPr/>
            <p:nvPr/>
          </p:nvSpPr>
          <p:spPr>
            <a:xfrm>
              <a:off x="1863450" y="2175950"/>
              <a:ext cx="121800" cy="64950"/>
            </a:xfrm>
            <a:custGeom>
              <a:avLst/>
              <a:gdLst/>
              <a:ahLst/>
              <a:cxnLst/>
              <a:rect l="l" t="t" r="r" b="b"/>
              <a:pathLst>
                <a:path w="4872" h="2598" extrusionOk="0">
                  <a:moveTo>
                    <a:pt x="0" y="1"/>
                  </a:moveTo>
                  <a:lnTo>
                    <a:pt x="0" y="163"/>
                  </a:lnTo>
                  <a:lnTo>
                    <a:pt x="2435" y="2597"/>
                  </a:lnTo>
                  <a:lnTo>
                    <a:pt x="4871" y="163"/>
                  </a:lnTo>
                  <a:lnTo>
                    <a:pt x="4871" y="1"/>
                  </a:lnTo>
                  <a:cubicBezTo>
                    <a:pt x="4113" y="340"/>
                    <a:pt x="3290" y="518"/>
                    <a:pt x="2459" y="518"/>
                  </a:cubicBezTo>
                  <a:cubicBezTo>
                    <a:pt x="2451" y="518"/>
                    <a:pt x="2443" y="518"/>
                    <a:pt x="2435" y="518"/>
                  </a:cubicBezTo>
                  <a:lnTo>
                    <a:pt x="2435" y="520"/>
                  </a:lnTo>
                  <a:cubicBezTo>
                    <a:pt x="1595" y="520"/>
                    <a:pt x="766" y="34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47"/>
          <p:cNvGrpSpPr/>
          <p:nvPr/>
        </p:nvGrpSpPr>
        <p:grpSpPr>
          <a:xfrm>
            <a:off x="3446154" y="2649963"/>
            <a:ext cx="411474" cy="411474"/>
            <a:chOff x="4687450" y="1120500"/>
            <a:chExt cx="519800" cy="519800"/>
          </a:xfrm>
        </p:grpSpPr>
        <p:sp>
          <p:nvSpPr>
            <p:cNvPr id="382" name="Google Shape;382;p47"/>
            <p:cNvSpPr/>
            <p:nvPr/>
          </p:nvSpPr>
          <p:spPr>
            <a:xfrm>
              <a:off x="4774975" y="1181950"/>
              <a:ext cx="131500" cy="121325"/>
            </a:xfrm>
            <a:custGeom>
              <a:avLst/>
              <a:gdLst/>
              <a:ahLst/>
              <a:cxnLst/>
              <a:rect l="l" t="t" r="r" b="b"/>
              <a:pathLst>
                <a:path w="5260" h="4853" extrusionOk="0">
                  <a:moveTo>
                    <a:pt x="2630" y="0"/>
                  </a:moveTo>
                  <a:cubicBezTo>
                    <a:pt x="1999" y="0"/>
                    <a:pt x="1368" y="231"/>
                    <a:pt x="908" y="692"/>
                  </a:cubicBezTo>
                  <a:cubicBezTo>
                    <a:pt x="209" y="1389"/>
                    <a:pt x="1" y="2437"/>
                    <a:pt x="378" y="3347"/>
                  </a:cubicBezTo>
                  <a:cubicBezTo>
                    <a:pt x="754" y="4259"/>
                    <a:pt x="1644" y="4852"/>
                    <a:pt x="2630" y="4852"/>
                  </a:cubicBezTo>
                  <a:cubicBezTo>
                    <a:pt x="3616" y="4852"/>
                    <a:pt x="4506" y="4259"/>
                    <a:pt x="4882" y="3347"/>
                  </a:cubicBezTo>
                  <a:cubicBezTo>
                    <a:pt x="5259" y="2437"/>
                    <a:pt x="5051" y="1389"/>
                    <a:pt x="4352" y="692"/>
                  </a:cubicBezTo>
                  <a:cubicBezTo>
                    <a:pt x="3892" y="231"/>
                    <a:pt x="3261" y="0"/>
                    <a:pt x="26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7"/>
            <p:cNvSpPr/>
            <p:nvPr/>
          </p:nvSpPr>
          <p:spPr>
            <a:xfrm>
              <a:off x="4993000" y="1211875"/>
              <a:ext cx="214250" cy="152300"/>
            </a:xfrm>
            <a:custGeom>
              <a:avLst/>
              <a:gdLst/>
              <a:ahLst/>
              <a:cxnLst/>
              <a:rect l="l" t="t" r="r" b="b"/>
              <a:pathLst>
                <a:path w="8570" h="6092" extrusionOk="0">
                  <a:moveTo>
                    <a:pt x="0" y="0"/>
                  </a:moveTo>
                  <a:lnTo>
                    <a:pt x="0" y="6091"/>
                  </a:lnTo>
                  <a:lnTo>
                    <a:pt x="8569" y="6091"/>
                  </a:lnTo>
                  <a:lnTo>
                    <a:pt x="85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7"/>
            <p:cNvSpPr/>
            <p:nvPr/>
          </p:nvSpPr>
          <p:spPr>
            <a:xfrm>
              <a:off x="5084375" y="1348900"/>
              <a:ext cx="30450" cy="63000"/>
            </a:xfrm>
            <a:custGeom>
              <a:avLst/>
              <a:gdLst/>
              <a:ahLst/>
              <a:cxnLst/>
              <a:rect l="l" t="t" r="r" b="b"/>
              <a:pathLst>
                <a:path w="1218" h="2520" extrusionOk="0">
                  <a:moveTo>
                    <a:pt x="1" y="0"/>
                  </a:moveTo>
                  <a:lnTo>
                    <a:pt x="1" y="2519"/>
                  </a:lnTo>
                  <a:lnTo>
                    <a:pt x="1218" y="2519"/>
                  </a:lnTo>
                  <a:lnTo>
                    <a:pt x="12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7"/>
            <p:cNvSpPr/>
            <p:nvPr/>
          </p:nvSpPr>
          <p:spPr>
            <a:xfrm>
              <a:off x="4687450" y="1396600"/>
              <a:ext cx="519800" cy="243700"/>
            </a:xfrm>
            <a:custGeom>
              <a:avLst/>
              <a:gdLst/>
              <a:ahLst/>
              <a:cxnLst/>
              <a:rect l="l" t="t" r="r" b="b"/>
              <a:pathLst>
                <a:path w="20792" h="9748" extrusionOk="0">
                  <a:moveTo>
                    <a:pt x="11005" y="3047"/>
                  </a:moveTo>
                  <a:lnTo>
                    <a:pt x="11005" y="4266"/>
                  </a:lnTo>
                  <a:lnTo>
                    <a:pt x="12224" y="4266"/>
                  </a:lnTo>
                  <a:lnTo>
                    <a:pt x="12224" y="5483"/>
                  </a:lnTo>
                  <a:lnTo>
                    <a:pt x="11005" y="5483"/>
                  </a:lnTo>
                  <a:lnTo>
                    <a:pt x="11005" y="6702"/>
                  </a:lnTo>
                  <a:lnTo>
                    <a:pt x="9786" y="6702"/>
                  </a:lnTo>
                  <a:lnTo>
                    <a:pt x="9786" y="5483"/>
                  </a:lnTo>
                  <a:lnTo>
                    <a:pt x="8569" y="5483"/>
                  </a:lnTo>
                  <a:lnTo>
                    <a:pt x="8569" y="4266"/>
                  </a:lnTo>
                  <a:lnTo>
                    <a:pt x="9786" y="4266"/>
                  </a:lnTo>
                  <a:lnTo>
                    <a:pt x="9786" y="3047"/>
                  </a:lnTo>
                  <a:close/>
                  <a:moveTo>
                    <a:pt x="0" y="1"/>
                  </a:moveTo>
                  <a:lnTo>
                    <a:pt x="0" y="9747"/>
                  </a:lnTo>
                  <a:lnTo>
                    <a:pt x="20791" y="9747"/>
                  </a:lnTo>
                  <a:lnTo>
                    <a:pt x="207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7"/>
            <p:cNvSpPr/>
            <p:nvPr/>
          </p:nvSpPr>
          <p:spPr>
            <a:xfrm>
              <a:off x="4744075" y="1120500"/>
              <a:ext cx="193350" cy="69075"/>
            </a:xfrm>
            <a:custGeom>
              <a:avLst/>
              <a:gdLst/>
              <a:ahLst/>
              <a:cxnLst/>
              <a:rect l="l" t="t" r="r" b="b"/>
              <a:pathLst>
                <a:path w="7734" h="2763" extrusionOk="0">
                  <a:moveTo>
                    <a:pt x="3866" y="0"/>
                  </a:moveTo>
                  <a:cubicBezTo>
                    <a:pt x="2557" y="0"/>
                    <a:pt x="1335" y="510"/>
                    <a:pt x="423" y="1436"/>
                  </a:cubicBezTo>
                  <a:lnTo>
                    <a:pt x="1" y="1867"/>
                  </a:lnTo>
                  <a:lnTo>
                    <a:pt x="894" y="2762"/>
                  </a:lnTo>
                  <a:cubicBezTo>
                    <a:pt x="1011" y="2595"/>
                    <a:pt x="1140" y="2436"/>
                    <a:pt x="1283" y="2290"/>
                  </a:cubicBezTo>
                  <a:cubicBezTo>
                    <a:pt x="1947" y="1624"/>
                    <a:pt x="2890" y="1241"/>
                    <a:pt x="3866" y="1241"/>
                  </a:cubicBezTo>
                  <a:cubicBezTo>
                    <a:pt x="4842" y="1241"/>
                    <a:pt x="5785" y="1622"/>
                    <a:pt x="6451" y="2290"/>
                  </a:cubicBezTo>
                  <a:cubicBezTo>
                    <a:pt x="6592" y="2436"/>
                    <a:pt x="6723" y="2593"/>
                    <a:pt x="6838" y="2762"/>
                  </a:cubicBezTo>
                  <a:lnTo>
                    <a:pt x="7733" y="1867"/>
                  </a:lnTo>
                  <a:lnTo>
                    <a:pt x="7309" y="1436"/>
                  </a:lnTo>
                  <a:cubicBezTo>
                    <a:pt x="6397" y="510"/>
                    <a:pt x="5175" y="0"/>
                    <a:pt x="3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7"/>
            <p:cNvSpPr/>
            <p:nvPr/>
          </p:nvSpPr>
          <p:spPr>
            <a:xfrm>
              <a:off x="4729600" y="1303250"/>
              <a:ext cx="222250" cy="60925"/>
            </a:xfrm>
            <a:custGeom>
              <a:avLst/>
              <a:gdLst/>
              <a:ahLst/>
              <a:cxnLst/>
              <a:rect l="l" t="t" r="r" b="b"/>
              <a:pathLst>
                <a:path w="8890" h="2437" extrusionOk="0">
                  <a:moveTo>
                    <a:pt x="3836" y="0"/>
                  </a:moveTo>
                  <a:cubicBezTo>
                    <a:pt x="2142" y="0"/>
                    <a:pt x="686" y="1000"/>
                    <a:pt x="0" y="2436"/>
                  </a:cubicBezTo>
                  <a:lnTo>
                    <a:pt x="8890" y="2436"/>
                  </a:lnTo>
                  <a:cubicBezTo>
                    <a:pt x="8204" y="1000"/>
                    <a:pt x="6749" y="0"/>
                    <a:pt x="50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88" name="Google Shape;388;p47"/>
          <p:cNvCxnSpPr>
            <a:endCxn id="347" idx="2"/>
          </p:cNvCxnSpPr>
          <p:nvPr/>
        </p:nvCxnSpPr>
        <p:spPr>
          <a:xfrm>
            <a:off x="718028" y="2855700"/>
            <a:ext cx="714600" cy="0"/>
          </a:xfrm>
          <a:prstGeom prst="straightConnector1">
            <a:avLst/>
          </a:prstGeom>
          <a:noFill/>
          <a:ln w="38100" cap="flat" cmpd="sng">
            <a:solidFill>
              <a:schemeClr val="dk2"/>
            </a:solidFill>
            <a:prstDash val="dot"/>
            <a:round/>
            <a:headEnd type="none" w="med" len="med"/>
            <a:tailEnd type="none" w="med" len="med"/>
          </a:ln>
        </p:spPr>
      </p:cxnSp>
      <p:cxnSp>
        <p:nvCxnSpPr>
          <p:cNvPr id="389" name="Google Shape;389;p47"/>
          <p:cNvCxnSpPr>
            <a:stCxn id="350" idx="6"/>
          </p:cNvCxnSpPr>
          <p:nvPr/>
        </p:nvCxnSpPr>
        <p:spPr>
          <a:xfrm>
            <a:off x="7713852" y="2855700"/>
            <a:ext cx="711600" cy="0"/>
          </a:xfrm>
          <a:prstGeom prst="straightConnector1">
            <a:avLst/>
          </a:prstGeom>
          <a:noFill/>
          <a:ln w="38100" cap="flat" cmpd="sng">
            <a:solidFill>
              <a:schemeClr val="dk2"/>
            </a:solidFill>
            <a:prstDash val="dot"/>
            <a:round/>
            <a:headEnd type="none" w="med" len="med"/>
            <a:tailEnd type="none" w="med" len="med"/>
          </a:ln>
        </p:spPr>
      </p:cxnSp>
      <p:cxnSp>
        <p:nvCxnSpPr>
          <p:cNvPr id="390" name="Google Shape;390;p47"/>
          <p:cNvCxnSpPr>
            <a:stCxn id="348" idx="6"/>
            <a:endCxn id="349" idx="2"/>
          </p:cNvCxnSpPr>
          <p:nvPr/>
        </p:nvCxnSpPr>
        <p:spPr>
          <a:xfrm>
            <a:off x="4021041" y="2855700"/>
            <a:ext cx="1109400" cy="0"/>
          </a:xfrm>
          <a:prstGeom prst="straightConnector1">
            <a:avLst/>
          </a:prstGeom>
          <a:noFill/>
          <a:ln w="38100" cap="flat" cmpd="sng">
            <a:solidFill>
              <a:schemeClr val="dk2"/>
            </a:solidFill>
            <a:prstDash val="solid"/>
            <a:round/>
            <a:headEnd type="none" w="med" len="med"/>
            <a:tailEnd type="none" w="med" len="med"/>
          </a:ln>
        </p:spPr>
      </p:cxnSp>
      <p:cxnSp>
        <p:nvCxnSpPr>
          <p:cNvPr id="391" name="Google Shape;391;p47"/>
          <p:cNvCxnSpPr>
            <a:stCxn id="349" idx="6"/>
            <a:endCxn id="350" idx="2"/>
          </p:cNvCxnSpPr>
          <p:nvPr/>
        </p:nvCxnSpPr>
        <p:spPr>
          <a:xfrm>
            <a:off x="5868678" y="2855700"/>
            <a:ext cx="11070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7"/>
        <p:cNvGrpSpPr/>
        <p:nvPr/>
      </p:nvGrpSpPr>
      <p:grpSpPr>
        <a:xfrm>
          <a:off x="0" y="0"/>
          <a:ext cx="0" cy="0"/>
          <a:chOff x="0" y="0"/>
          <a:chExt cx="0" cy="0"/>
        </a:xfrm>
      </p:grpSpPr>
      <p:pic>
        <p:nvPicPr>
          <p:cNvPr id="408" name="Google Shape;408;p49"/>
          <p:cNvPicPr preferRelativeResize="0"/>
          <p:nvPr/>
        </p:nvPicPr>
        <p:blipFill rotWithShape="1">
          <a:blip r:embed="rId4">
            <a:alphaModFix/>
          </a:blip>
          <a:srcRect t="64872"/>
          <a:stretch/>
        </p:blipFill>
        <p:spPr>
          <a:xfrm>
            <a:off x="0" y="3336925"/>
            <a:ext cx="9144000" cy="1806575"/>
          </a:xfrm>
          <a:prstGeom prst="rect">
            <a:avLst/>
          </a:prstGeom>
          <a:noFill/>
          <a:ln>
            <a:noFill/>
          </a:ln>
        </p:spPr>
      </p:pic>
      <p:sp>
        <p:nvSpPr>
          <p:cNvPr id="409" name="Google Shape;409;p49"/>
          <p:cNvSpPr txBox="1">
            <a:spLocks noGrp="1"/>
          </p:cNvSpPr>
          <p:nvPr>
            <p:ph type="title"/>
          </p:nvPr>
        </p:nvSpPr>
        <p:spPr>
          <a:xfrm>
            <a:off x="713225" y="3508625"/>
            <a:ext cx="3858900" cy="55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Patient care</a:t>
            </a:r>
            <a:endParaRPr/>
          </a:p>
        </p:txBody>
      </p:sp>
      <p:sp>
        <p:nvSpPr>
          <p:cNvPr id="410" name="Google Shape;410;p49"/>
          <p:cNvSpPr txBox="1">
            <a:spLocks noGrp="1"/>
          </p:cNvSpPr>
          <p:nvPr>
            <p:ph type="body" idx="1"/>
          </p:nvPr>
        </p:nvSpPr>
        <p:spPr>
          <a:xfrm>
            <a:off x="713225" y="4007375"/>
            <a:ext cx="5124600" cy="601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Mercury is the closest planet to the Sun and the smallest one in the Solar System—it’s only a bit larger than the Moon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p39"/>
          <p:cNvSpPr/>
          <p:nvPr/>
        </p:nvSpPr>
        <p:spPr>
          <a:xfrm>
            <a:off x="6917025" y="4456175"/>
            <a:ext cx="1536600" cy="215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4" name="Google Shape;234;p39"/>
          <p:cNvPicPr preferRelativeResize="0"/>
          <p:nvPr/>
        </p:nvPicPr>
        <p:blipFill>
          <a:blip r:embed="rId3">
            <a:alphaModFix/>
          </a:blip>
          <a:stretch>
            <a:fillRect/>
          </a:stretch>
        </p:blipFill>
        <p:spPr>
          <a:xfrm>
            <a:off x="7383760" y="784350"/>
            <a:ext cx="603125" cy="3824225"/>
          </a:xfrm>
          <a:prstGeom prst="rect">
            <a:avLst/>
          </a:prstGeom>
          <a:noFill/>
          <a:ln>
            <a:noFill/>
          </a:ln>
        </p:spPr>
      </p:pic>
      <p:sp>
        <p:nvSpPr>
          <p:cNvPr id="235" name="Google Shape;235;p39"/>
          <p:cNvSpPr txBox="1">
            <a:spLocks noGrp="1"/>
          </p:cNvSpPr>
          <p:nvPr>
            <p:ph type="title"/>
          </p:nvPr>
        </p:nvSpPr>
        <p:spPr>
          <a:xfrm>
            <a:off x="713225" y="2138088"/>
            <a:ext cx="4705500" cy="75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Bệnh sử</a:t>
            </a:r>
            <a:endParaRPr/>
          </a:p>
        </p:txBody>
      </p:sp>
      <p:sp>
        <p:nvSpPr>
          <p:cNvPr id="237" name="Google Shape;237;p39"/>
          <p:cNvSpPr txBox="1">
            <a:spLocks noGrp="1"/>
          </p:cNvSpPr>
          <p:nvPr>
            <p:ph type="title" idx="2"/>
          </p:nvPr>
        </p:nvSpPr>
        <p:spPr>
          <a:xfrm>
            <a:off x="720000" y="1115038"/>
            <a:ext cx="1812900" cy="8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238" name="Google Shape;238;p39"/>
          <p:cNvPicPr preferRelativeResize="0"/>
          <p:nvPr/>
        </p:nvPicPr>
        <p:blipFill>
          <a:blip r:embed="rId4">
            <a:alphaModFix/>
          </a:blip>
          <a:stretch>
            <a:fillRect/>
          </a:stretch>
        </p:blipFill>
        <p:spPr>
          <a:xfrm>
            <a:off x="6939875" y="2021275"/>
            <a:ext cx="1490899" cy="2434898"/>
          </a:xfrm>
          <a:prstGeom prst="rect">
            <a:avLst/>
          </a:prstGeom>
          <a:noFill/>
          <a:ln>
            <a:noFill/>
          </a:ln>
        </p:spPr>
      </p:pic>
      <p:pic>
        <p:nvPicPr>
          <p:cNvPr id="239" name="Google Shape;239;p39"/>
          <p:cNvPicPr preferRelativeResize="0"/>
          <p:nvPr/>
        </p:nvPicPr>
        <p:blipFill>
          <a:blip r:embed="rId5">
            <a:alphaModFix/>
          </a:blip>
          <a:stretch>
            <a:fillRect/>
          </a:stretch>
        </p:blipFill>
        <p:spPr>
          <a:xfrm>
            <a:off x="6083574" y="1079288"/>
            <a:ext cx="856301" cy="897112"/>
          </a:xfrm>
          <a:prstGeom prst="rect">
            <a:avLst/>
          </a:prstGeom>
          <a:noFill/>
          <a:ln>
            <a:noFill/>
          </a:ln>
        </p:spPr>
      </p:pic>
      <p:pic>
        <p:nvPicPr>
          <p:cNvPr id="240" name="Google Shape;240;p39"/>
          <p:cNvPicPr preferRelativeResize="0"/>
          <p:nvPr/>
        </p:nvPicPr>
        <p:blipFill>
          <a:blip r:embed="rId6">
            <a:alphaModFix/>
          </a:blip>
          <a:stretch>
            <a:fillRect/>
          </a:stretch>
        </p:blipFill>
        <p:spPr>
          <a:xfrm>
            <a:off x="6108600" y="-2"/>
            <a:ext cx="2322176" cy="642900"/>
          </a:xfrm>
          <a:prstGeom prst="rect">
            <a:avLst/>
          </a:prstGeom>
          <a:noFill/>
          <a:ln>
            <a:noFill/>
          </a:ln>
        </p:spPr>
      </p:pic>
      <p:sp>
        <p:nvSpPr>
          <p:cNvPr id="3" name="Subtitle 2">
            <a:extLst>
              <a:ext uri="{FF2B5EF4-FFF2-40B4-BE49-F238E27FC236}">
                <a16:creationId xmlns:a16="http://schemas.microsoft.com/office/drawing/2014/main" id="{92B9A42E-4065-22CC-EDF6-2499A1EC6054}"/>
              </a:ext>
            </a:extLst>
          </p:cNvPr>
          <p:cNvSpPr>
            <a:spLocks noGrp="1"/>
          </p:cNvSpPr>
          <p:nvPr>
            <p:ph type="subTitle" idx="1"/>
          </p:nvPr>
        </p:nvSpPr>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6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Bệnh</a:t>
            </a:r>
            <a:r>
              <a:rPr lang="en-US"/>
              <a:t> </a:t>
            </a:r>
            <a:r>
              <a:rPr lang="en-US" err="1"/>
              <a:t>sử</a:t>
            </a:r>
            <a:endParaRPr/>
          </a:p>
        </p:txBody>
      </p:sp>
      <p:sp>
        <p:nvSpPr>
          <p:cNvPr id="1052" name="Google Shape;1052;p68"/>
          <p:cNvSpPr txBox="1">
            <a:spLocks noGrp="1"/>
          </p:cNvSpPr>
          <p:nvPr>
            <p:ph type="body" idx="1"/>
          </p:nvPr>
        </p:nvSpPr>
        <p:spPr>
          <a:xfrm>
            <a:off x="713250" y="1017725"/>
            <a:ext cx="7717500" cy="3591000"/>
          </a:xfrm>
          <a:prstGeom prst="rect">
            <a:avLst/>
          </a:prstGeom>
        </p:spPr>
        <p:txBody>
          <a:bodyPr spcFirstLastPara="1" wrap="square" lIns="91425" tIns="91425" rIns="91425" bIns="91425" anchor="t" anchorCtr="0">
            <a:noAutofit/>
          </a:bodyPr>
          <a:lstStyle/>
          <a:p>
            <a:pPr marL="0" indent="0">
              <a:lnSpc>
                <a:spcPct val="102000"/>
              </a:lnSpc>
              <a:spcBef>
                <a:spcPts val="600"/>
              </a:spcBef>
              <a:buNone/>
            </a:pPr>
            <a:r>
              <a:rPr lang="en-US" err="1"/>
              <a:t>Mẹ</a:t>
            </a:r>
            <a:r>
              <a:rPr lang="en-US"/>
              <a:t> </a:t>
            </a:r>
            <a:r>
              <a:rPr lang="en-US" err="1"/>
              <a:t>em</a:t>
            </a:r>
            <a:r>
              <a:rPr lang="en-US"/>
              <a:t> </a:t>
            </a:r>
            <a:r>
              <a:rPr lang="en-US" sz="1600" err="1"/>
              <a:t>là</a:t>
            </a:r>
            <a:r>
              <a:rPr lang="en-US" sz="1600"/>
              <a:t> </a:t>
            </a:r>
            <a:r>
              <a:rPr lang="en-US" sz="1600" err="1"/>
              <a:t>người</a:t>
            </a:r>
            <a:r>
              <a:rPr lang="en-US" sz="1600"/>
              <a:t> </a:t>
            </a:r>
            <a:r>
              <a:rPr lang="en-US" sz="1600" err="1"/>
              <a:t>khai</a:t>
            </a:r>
            <a:r>
              <a:rPr lang="en-US" sz="1600"/>
              <a:t> </a:t>
            </a:r>
            <a:r>
              <a:rPr lang="en-US" sz="1600" err="1"/>
              <a:t>bệnh</a:t>
            </a:r>
            <a:endParaRPr lang="en-US" sz="1600"/>
          </a:p>
          <a:p>
            <a:pPr marL="285750" indent="-285750">
              <a:lnSpc>
                <a:spcPct val="102000"/>
              </a:lnSpc>
              <a:spcBef>
                <a:spcPts val="600"/>
              </a:spcBef>
            </a:pPr>
            <a:r>
              <a:rPr lang="vi-VN" sz="1600"/>
              <a:t>Từ lúc sinh em dễ mệt, thở nhanh khi bú</a:t>
            </a:r>
            <a:r>
              <a:rPr lang="vi-VN"/>
              <a:t>, ngưng bú nhiều lần để</a:t>
            </a:r>
            <a:r>
              <a:rPr lang="vi-VN" sz="1600"/>
              <a:t> thở. Môi tím mỗi khi quấy khóc.</a:t>
            </a:r>
            <a:endParaRPr lang="en-US" sz="1600"/>
          </a:p>
          <a:p>
            <a:pPr marL="285750" indent="-285750">
              <a:lnSpc>
                <a:spcPct val="102000"/>
              </a:lnSpc>
              <a:spcBef>
                <a:spcPts val="600"/>
              </a:spcBef>
            </a:pPr>
            <a:r>
              <a:rPr lang="vi-VN" sz="1600"/>
              <a:t>Hiện tại em ít vận động trong ngày, chỉ biết lật, chưa tự ngồi được. Mỗi khi lật em thở mệt nhiều. Em ăn uống kém, chậm tăng cân</a:t>
            </a:r>
            <a:r>
              <a:rPr lang="vi-VN"/>
              <a:t> =&gt;</a:t>
            </a:r>
            <a:r>
              <a:rPr lang="vi-VN" sz="1600"/>
              <a:t> khám </a:t>
            </a:r>
            <a:r>
              <a:rPr lang="vi-VN"/>
              <a:t>PK </a:t>
            </a:r>
            <a:r>
              <a:rPr lang="vi-VN" sz="1600"/>
              <a:t>tư được khuyên đến </a:t>
            </a:r>
            <a:r>
              <a:rPr lang="vi-VN"/>
              <a:t>BV tuyến</a:t>
            </a:r>
            <a:r>
              <a:rPr lang="vi-VN" sz="1600"/>
              <a:t> trên điều trị</a:t>
            </a:r>
            <a:r>
              <a:rPr lang="vi-VN"/>
              <a:t> =&gt;</a:t>
            </a:r>
            <a:r>
              <a:rPr lang="vi-VN" sz="1600"/>
              <a:t> </a:t>
            </a:r>
            <a:r>
              <a:rPr lang="vi-VN"/>
              <a:t>Mẹ đưa em </a:t>
            </a:r>
            <a:r>
              <a:rPr lang="vi-VN" sz="1600"/>
              <a:t>đến khám và nhập BV NĐ1</a:t>
            </a:r>
          </a:p>
          <a:p>
            <a:pPr marL="285750" indent="-285750">
              <a:lnSpc>
                <a:spcPct val="102000"/>
              </a:lnSpc>
              <a:spcBef>
                <a:spcPts val="600"/>
              </a:spcBef>
            </a:pPr>
            <a:r>
              <a:rPr lang="vi-VN" sz="1600"/>
              <a:t>Lần NV này: Em không sốt , đi tiêu ngày 2 lần , phân vàng sệt , nước tiểu vàng trong,</a:t>
            </a:r>
            <a:r>
              <a:rPr lang="vi-VN"/>
              <a:t> </a:t>
            </a:r>
            <a:r>
              <a:rPr lang="vi-VN" sz="1600"/>
              <a:t>không ói</a:t>
            </a:r>
            <a:r>
              <a:rPr lang="vi-VN"/>
              <a:t> ọc</a:t>
            </a:r>
            <a:r>
              <a:rPr lang="vi-VN" sz="1600"/>
              <a:t>, không quấy khóc , không li bì.</a:t>
            </a:r>
            <a:endParaRPr lang="en-US" sz="1600"/>
          </a:p>
          <a:p>
            <a:pPr marL="285750" indent="-285750"/>
            <a:endParaRPr lang="en-US"/>
          </a:p>
          <a:p>
            <a:pPr marL="285750" lvl="0" indent="-285750" algn="l" rtl="0">
              <a:spcBef>
                <a:spcPts val="0"/>
              </a:spcBef>
              <a:spcAft>
                <a:spcPts val="0"/>
              </a:spcAft>
              <a:buFont typeface="Arial" panose="020B0604020202020204" pitchFamily="34" charset="0"/>
              <a:buChar char="•"/>
            </a:pPr>
            <a:endParaRPr lang="en-US"/>
          </a:p>
        </p:txBody>
      </p:sp>
    </p:spTree>
    <p:extLst>
      <p:ext uri="{BB962C8B-B14F-4D97-AF65-F5344CB8AC3E}">
        <p14:creationId xmlns:p14="http://schemas.microsoft.com/office/powerpoint/2010/main" val="3776234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6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Bệnh</a:t>
            </a:r>
            <a:r>
              <a:rPr lang="en-US"/>
              <a:t> </a:t>
            </a:r>
            <a:r>
              <a:rPr lang="en-US" err="1"/>
              <a:t>sử</a:t>
            </a:r>
            <a:endParaRPr/>
          </a:p>
        </p:txBody>
      </p:sp>
      <p:sp>
        <p:nvSpPr>
          <p:cNvPr id="1052" name="Google Shape;1052;p68"/>
          <p:cNvSpPr txBox="1">
            <a:spLocks noGrp="1"/>
          </p:cNvSpPr>
          <p:nvPr>
            <p:ph type="body" idx="1"/>
          </p:nvPr>
        </p:nvSpPr>
        <p:spPr>
          <a:xfrm>
            <a:off x="713250" y="1017725"/>
            <a:ext cx="7717500" cy="3591000"/>
          </a:xfrm>
          <a:prstGeom prst="rect">
            <a:avLst/>
          </a:prstGeom>
        </p:spPr>
        <p:txBody>
          <a:bodyPr spcFirstLastPara="1" wrap="square" lIns="91425" tIns="91425" rIns="91425" bIns="91425" anchor="t" anchorCtr="0">
            <a:noAutofit/>
          </a:bodyPr>
          <a:lstStyle/>
          <a:p>
            <a:pPr marL="0" indent="0">
              <a:buNone/>
            </a:pPr>
            <a:r>
              <a:rPr lang="vi-VN" sz="1600"/>
              <a:t>Tình trạng lúc nhập viện</a:t>
            </a:r>
            <a:endParaRPr lang="en-US" sz="1600"/>
          </a:p>
          <a:p>
            <a:pPr marL="285750" indent="-285750"/>
            <a:r>
              <a:rPr lang="vi-VN" sz="1600"/>
              <a:t>Em tỉnh</a:t>
            </a:r>
            <a:endParaRPr lang="en-US" sz="1600"/>
          </a:p>
          <a:p>
            <a:pPr marL="285750" indent="-285750"/>
            <a:r>
              <a:rPr lang="en-US" sz="1600" b="1"/>
              <a:t>M</a:t>
            </a:r>
            <a:r>
              <a:rPr lang="vi-VN" sz="1600" b="1"/>
              <a:t>ôi tím/khí trời</a:t>
            </a:r>
            <a:endParaRPr lang="en-US" sz="1600" b="1"/>
          </a:p>
          <a:p>
            <a:pPr marL="285750" indent="-285750"/>
            <a:r>
              <a:rPr lang="en-US" sz="1600"/>
              <a:t>C</a:t>
            </a:r>
            <a:r>
              <a:rPr lang="vi-VN" sz="1600"/>
              <a:t>hi ấm CRT&lt;2s</a:t>
            </a:r>
            <a:endParaRPr lang="en-US" sz="1600"/>
          </a:p>
          <a:p>
            <a:pPr marL="285750" indent="-285750"/>
            <a:r>
              <a:rPr lang="vi-VN" sz="1600"/>
              <a:t>Mạch quay đều rõ, không phù</a:t>
            </a:r>
            <a:endParaRPr lang="en-US" sz="1600"/>
          </a:p>
          <a:p>
            <a:pPr marL="285750" indent="-285750"/>
            <a:r>
              <a:rPr lang="en-US" sz="1600" err="1"/>
              <a:t>Sinh</a:t>
            </a:r>
            <a:r>
              <a:rPr lang="en-US" sz="1600"/>
              <a:t> </a:t>
            </a:r>
            <a:r>
              <a:rPr lang="en-US" sz="1600" err="1"/>
              <a:t>hiệu</a:t>
            </a:r>
            <a:endParaRPr lang="en-US" sz="1600"/>
          </a:p>
          <a:p>
            <a:pPr marL="457200" lvl="1" indent="0">
              <a:buNone/>
            </a:pPr>
            <a:r>
              <a:rPr lang="en-US" sz="1600"/>
              <a:t>	</a:t>
            </a:r>
            <a:r>
              <a:rPr lang="vi-VN" sz="1600"/>
              <a:t>Mạch 135 l/p 		</a:t>
            </a:r>
            <a:r>
              <a:rPr lang="vi-VN" sz="1600" b="1"/>
              <a:t>thở : 40 l/p</a:t>
            </a:r>
          </a:p>
          <a:p>
            <a:pPr marL="0" lvl="0" indent="0" algn="l" rtl="0">
              <a:spcBef>
                <a:spcPts val="0"/>
              </a:spcBef>
              <a:spcAft>
                <a:spcPts val="0"/>
              </a:spcAft>
              <a:buNone/>
            </a:pPr>
            <a:r>
              <a:rPr lang="vi-VN" sz="1600"/>
              <a:t>	Nhiệt độ : 37oC 		</a:t>
            </a:r>
            <a:r>
              <a:rPr lang="vi-VN" sz="1600" b="1"/>
              <a:t>SpO2: 68-75 %</a:t>
            </a:r>
          </a:p>
          <a:p>
            <a:pPr marL="285750" lvl="0" indent="-285750" algn="l" rtl="0">
              <a:spcBef>
                <a:spcPts val="0"/>
              </a:spcBef>
              <a:spcAft>
                <a:spcPts val="0"/>
              </a:spcAft>
              <a:buFont typeface="Arial" panose="020B0604020202020204" pitchFamily="34" charset="0"/>
              <a:buChar char="•"/>
            </a:pPr>
            <a:endParaRPr lang="en-US" sz="1600"/>
          </a:p>
        </p:txBody>
      </p:sp>
    </p:spTree>
    <p:extLst>
      <p:ext uri="{BB962C8B-B14F-4D97-AF65-F5344CB8AC3E}">
        <p14:creationId xmlns:p14="http://schemas.microsoft.com/office/powerpoint/2010/main" val="1425299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13666-1157-948F-BBA0-A975FD824BC2}"/>
              </a:ext>
            </a:extLst>
          </p:cNvPr>
          <p:cNvSpPr>
            <a:spLocks noGrp="1"/>
          </p:cNvSpPr>
          <p:nvPr>
            <p:ph type="title"/>
          </p:nvPr>
        </p:nvSpPr>
        <p:spPr/>
        <p:txBody>
          <a:bodyPr/>
          <a:lstStyle/>
          <a:p>
            <a:r>
              <a:rPr lang="en-US" err="1"/>
              <a:t>Bệnh</a:t>
            </a:r>
            <a:r>
              <a:rPr lang="en-US"/>
              <a:t> </a:t>
            </a:r>
            <a:r>
              <a:rPr lang="en-US" err="1"/>
              <a:t>sử</a:t>
            </a:r>
            <a:endParaRPr lang="en-US"/>
          </a:p>
        </p:txBody>
      </p:sp>
      <p:sp>
        <p:nvSpPr>
          <p:cNvPr id="3" name="Text Placeholder 2">
            <a:extLst>
              <a:ext uri="{FF2B5EF4-FFF2-40B4-BE49-F238E27FC236}">
                <a16:creationId xmlns:a16="http://schemas.microsoft.com/office/drawing/2014/main" id="{7B606815-7203-81EE-2FA2-5435F7C33DA3}"/>
              </a:ext>
            </a:extLst>
          </p:cNvPr>
          <p:cNvSpPr>
            <a:spLocks noGrp="1"/>
          </p:cNvSpPr>
          <p:nvPr>
            <p:ph type="body" idx="1"/>
          </p:nvPr>
        </p:nvSpPr>
        <p:spPr/>
        <p:txBody>
          <a:bodyPr/>
          <a:lstStyle/>
          <a:p>
            <a:pPr marL="139700" indent="0" algn="l" rtl="0" fontAlgn="base">
              <a:buNone/>
            </a:pPr>
            <a:r>
              <a:rPr lang="vi-VN" b="0" i="0" err="1">
                <a:solidFill>
                  <a:srgbClr val="000000"/>
                </a:solidFill>
                <a:effectLst/>
                <a:latin typeface="+mn-lt"/>
              </a:rPr>
              <a:t>Diễn</a:t>
            </a:r>
            <a:r>
              <a:rPr lang="vi-VN" b="0" i="0">
                <a:solidFill>
                  <a:srgbClr val="000000"/>
                </a:solidFill>
                <a:effectLst/>
                <a:latin typeface="+mn-lt"/>
              </a:rPr>
              <a:t> </a:t>
            </a:r>
            <a:r>
              <a:rPr lang="vi-VN" b="0" i="0" err="1">
                <a:solidFill>
                  <a:srgbClr val="000000"/>
                </a:solidFill>
                <a:effectLst/>
                <a:latin typeface="+mn-lt"/>
              </a:rPr>
              <a:t>tiến</a:t>
            </a:r>
            <a:r>
              <a:rPr lang="vi-VN" b="0" i="0">
                <a:solidFill>
                  <a:srgbClr val="000000"/>
                </a:solidFill>
                <a:effectLst/>
                <a:latin typeface="+mn-lt"/>
              </a:rPr>
              <a:t> </a:t>
            </a:r>
            <a:r>
              <a:rPr lang="vi-VN" b="0" i="0" err="1">
                <a:solidFill>
                  <a:srgbClr val="000000"/>
                </a:solidFill>
                <a:effectLst/>
                <a:latin typeface="+mn-lt"/>
              </a:rPr>
              <a:t>từ</a:t>
            </a:r>
            <a:r>
              <a:rPr lang="vi-VN" b="0" i="0">
                <a:solidFill>
                  <a:srgbClr val="000000"/>
                </a:solidFill>
                <a:effectLst/>
                <a:latin typeface="+mn-lt"/>
              </a:rPr>
              <a:t> </a:t>
            </a:r>
            <a:r>
              <a:rPr lang="vi-VN" b="0" i="0" err="1">
                <a:solidFill>
                  <a:srgbClr val="000000"/>
                </a:solidFill>
                <a:effectLst/>
                <a:latin typeface="+mn-lt"/>
              </a:rPr>
              <a:t>lúc</a:t>
            </a:r>
            <a:r>
              <a:rPr lang="vi-VN" b="0" i="0">
                <a:solidFill>
                  <a:srgbClr val="000000"/>
                </a:solidFill>
                <a:effectLst/>
                <a:latin typeface="+mn-lt"/>
              </a:rPr>
              <a:t> </a:t>
            </a:r>
            <a:r>
              <a:rPr lang="vi-VN" b="0" i="0" err="1">
                <a:solidFill>
                  <a:srgbClr val="000000"/>
                </a:solidFill>
                <a:effectLst/>
                <a:latin typeface="+mn-lt"/>
              </a:rPr>
              <a:t>nhập</a:t>
            </a:r>
            <a:r>
              <a:rPr lang="vi-VN" b="0" i="0">
                <a:solidFill>
                  <a:srgbClr val="000000"/>
                </a:solidFill>
                <a:effectLst/>
                <a:latin typeface="+mn-lt"/>
              </a:rPr>
              <a:t> </a:t>
            </a:r>
            <a:r>
              <a:rPr lang="vi-VN" b="0" i="0" err="1">
                <a:solidFill>
                  <a:srgbClr val="000000"/>
                </a:solidFill>
                <a:effectLst/>
                <a:latin typeface="+mn-lt"/>
              </a:rPr>
              <a:t>viện</a:t>
            </a:r>
            <a:r>
              <a:rPr lang="vi-VN" b="0" i="0">
                <a:solidFill>
                  <a:srgbClr val="000000"/>
                </a:solidFill>
                <a:effectLst/>
                <a:latin typeface="+mn-lt"/>
              </a:rPr>
              <a:t> </a:t>
            </a:r>
            <a:r>
              <a:rPr lang="vi-VN" b="0" i="0" err="1">
                <a:solidFill>
                  <a:srgbClr val="000000"/>
                </a:solidFill>
                <a:effectLst/>
                <a:latin typeface="+mn-lt"/>
              </a:rPr>
              <a:t>đến</a:t>
            </a:r>
            <a:r>
              <a:rPr lang="vi-VN" b="0" i="0">
                <a:solidFill>
                  <a:srgbClr val="000000"/>
                </a:solidFill>
                <a:effectLst/>
                <a:latin typeface="+mn-lt"/>
              </a:rPr>
              <a:t> </a:t>
            </a:r>
            <a:r>
              <a:rPr lang="vi-VN" b="0" i="0" err="1">
                <a:solidFill>
                  <a:srgbClr val="000000"/>
                </a:solidFill>
                <a:effectLst/>
                <a:latin typeface="+mn-lt"/>
              </a:rPr>
              <a:t>lúc</a:t>
            </a:r>
            <a:r>
              <a:rPr lang="vi-VN" b="0" i="0">
                <a:solidFill>
                  <a:srgbClr val="000000"/>
                </a:solidFill>
                <a:effectLst/>
                <a:latin typeface="+mn-lt"/>
              </a:rPr>
              <a:t> </a:t>
            </a:r>
            <a:r>
              <a:rPr lang="vi-VN" b="0" i="0" err="1">
                <a:solidFill>
                  <a:srgbClr val="000000"/>
                </a:solidFill>
                <a:effectLst/>
                <a:latin typeface="+mn-lt"/>
              </a:rPr>
              <a:t>khám</a:t>
            </a:r>
            <a:r>
              <a:rPr lang="vi-VN" b="0" i="0">
                <a:solidFill>
                  <a:srgbClr val="000000"/>
                </a:solidFill>
                <a:effectLst/>
                <a:latin typeface="+mn-lt"/>
              </a:rPr>
              <a:t> </a:t>
            </a:r>
          </a:p>
          <a:p>
            <a:pPr algn="l" rtl="0" fontAlgn="base">
              <a:buFont typeface="Arial" panose="020B0604020202020204" pitchFamily="34" charset="0"/>
              <a:buChar char="•"/>
            </a:pPr>
            <a:r>
              <a:rPr lang="vi-VN" b="0" i="0">
                <a:solidFill>
                  <a:srgbClr val="000000"/>
                </a:solidFill>
                <a:effectLst/>
                <a:latin typeface="+mn-lt"/>
              </a:rPr>
              <a:t>N1-N4: em không </a:t>
            </a:r>
            <a:r>
              <a:rPr lang="vi-VN" b="0" i="0" err="1">
                <a:solidFill>
                  <a:srgbClr val="000000"/>
                </a:solidFill>
                <a:effectLst/>
                <a:latin typeface="+mn-lt"/>
              </a:rPr>
              <a:t>sốt</a:t>
            </a:r>
            <a:r>
              <a:rPr lang="vi-VN" b="0" i="0">
                <a:solidFill>
                  <a:srgbClr val="000000"/>
                </a:solidFill>
                <a:effectLst/>
                <a:latin typeface="+mn-lt"/>
              </a:rPr>
              <a:t>, không ho, không </a:t>
            </a:r>
            <a:r>
              <a:rPr lang="vi-VN" b="0" i="0" err="1">
                <a:solidFill>
                  <a:srgbClr val="000000"/>
                </a:solidFill>
                <a:effectLst/>
                <a:latin typeface="+mn-lt"/>
              </a:rPr>
              <a:t>thở</a:t>
            </a:r>
            <a:r>
              <a:rPr lang="vi-VN" b="0" i="0">
                <a:solidFill>
                  <a:srgbClr val="000000"/>
                </a:solidFill>
                <a:effectLst/>
                <a:latin typeface="+mn-lt"/>
              </a:rPr>
              <a:t> nhanh, không nôn </a:t>
            </a:r>
            <a:r>
              <a:rPr lang="vi-VN" b="0" i="0" err="1">
                <a:solidFill>
                  <a:srgbClr val="000000"/>
                </a:solidFill>
                <a:effectLst/>
                <a:latin typeface="+mn-lt"/>
              </a:rPr>
              <a:t>ói</a:t>
            </a:r>
            <a:r>
              <a:rPr lang="vi-VN" b="0" i="0">
                <a:solidFill>
                  <a:srgbClr val="000000"/>
                </a:solidFill>
                <a:effectLst/>
                <a:latin typeface="+mn-lt"/>
              </a:rPr>
              <a:t>, </a:t>
            </a:r>
            <a:r>
              <a:rPr lang="vi-VN" b="0" i="0" err="1">
                <a:solidFill>
                  <a:srgbClr val="000000"/>
                </a:solidFill>
                <a:effectLst/>
                <a:latin typeface="+mn-lt"/>
              </a:rPr>
              <a:t>bú</a:t>
            </a:r>
            <a:r>
              <a:rPr lang="vi-VN" b="0" i="0">
                <a:solidFill>
                  <a:srgbClr val="000000"/>
                </a:solidFill>
                <a:effectLst/>
                <a:latin typeface="+mn-lt"/>
              </a:rPr>
              <a:t> </a:t>
            </a:r>
            <a:r>
              <a:rPr lang="vi-VN" b="0" i="0" err="1">
                <a:solidFill>
                  <a:srgbClr val="000000"/>
                </a:solidFill>
                <a:effectLst/>
                <a:latin typeface="+mn-lt"/>
              </a:rPr>
              <a:t>khá</a:t>
            </a:r>
            <a:r>
              <a:rPr lang="vi-VN" b="0" i="0">
                <a:solidFill>
                  <a:srgbClr val="000000"/>
                </a:solidFill>
                <a:effectLst/>
                <a:latin typeface="+mn-lt"/>
              </a:rPr>
              <a:t>, tiêu </a:t>
            </a:r>
            <a:r>
              <a:rPr lang="vi-VN" b="0" i="0" err="1">
                <a:solidFill>
                  <a:srgbClr val="000000"/>
                </a:solidFill>
                <a:effectLst/>
                <a:latin typeface="+mn-lt"/>
              </a:rPr>
              <a:t>tiểu</a:t>
            </a:r>
            <a:r>
              <a:rPr lang="vi-VN" b="0" i="0">
                <a:solidFill>
                  <a:srgbClr val="000000"/>
                </a:solidFill>
                <a:effectLst/>
                <a:latin typeface="+mn-lt"/>
              </a:rPr>
              <a:t> </a:t>
            </a:r>
            <a:r>
              <a:rPr lang="vi-VN" b="0" i="0" err="1">
                <a:solidFill>
                  <a:srgbClr val="000000"/>
                </a:solidFill>
                <a:effectLst/>
                <a:latin typeface="+mn-lt"/>
              </a:rPr>
              <a:t>bình</a:t>
            </a:r>
            <a:r>
              <a:rPr lang="vi-VN" b="0" i="0">
                <a:solidFill>
                  <a:srgbClr val="000000"/>
                </a:solidFill>
                <a:effectLst/>
                <a:latin typeface="+mn-lt"/>
              </a:rPr>
              <a:t> </a:t>
            </a:r>
            <a:r>
              <a:rPr lang="vi-VN" b="0" i="0" err="1">
                <a:solidFill>
                  <a:srgbClr val="000000"/>
                </a:solidFill>
                <a:effectLst/>
                <a:latin typeface="+mn-lt"/>
              </a:rPr>
              <a:t>thường</a:t>
            </a:r>
            <a:r>
              <a:rPr lang="vi-VN" b="0" i="0">
                <a:solidFill>
                  <a:srgbClr val="000000"/>
                </a:solidFill>
                <a:effectLst/>
                <a:latin typeface="+mn-lt"/>
              </a:rPr>
              <a:t>  </a:t>
            </a:r>
          </a:p>
          <a:p>
            <a:pPr algn="l" rtl="0" fontAlgn="base">
              <a:buFont typeface="Arial" panose="020B0604020202020204" pitchFamily="34" charset="0"/>
              <a:buChar char="•"/>
            </a:pPr>
            <a:r>
              <a:rPr lang="vi-VN" b="0" i="0">
                <a:solidFill>
                  <a:srgbClr val="000000"/>
                </a:solidFill>
                <a:effectLst/>
                <a:latin typeface="+mn-lt"/>
              </a:rPr>
              <a:t>N5: </a:t>
            </a:r>
            <a:r>
              <a:rPr lang="vi-VN" b="1" i="0">
                <a:solidFill>
                  <a:srgbClr val="000000"/>
                </a:solidFill>
                <a:effectLst/>
                <a:latin typeface="+mn-lt"/>
              </a:rPr>
              <a:t>em </a:t>
            </a:r>
            <a:r>
              <a:rPr lang="vi-VN" b="1" i="0" err="1">
                <a:solidFill>
                  <a:srgbClr val="000000"/>
                </a:solidFill>
                <a:effectLst/>
                <a:latin typeface="+mn-lt"/>
              </a:rPr>
              <a:t>sốt</a:t>
            </a:r>
            <a:r>
              <a:rPr lang="vi-VN" b="1" i="0">
                <a:solidFill>
                  <a:srgbClr val="000000"/>
                </a:solidFill>
                <a:effectLst/>
                <a:latin typeface="+mn-lt"/>
              </a:rPr>
              <a:t> 39 </a:t>
            </a:r>
            <a:r>
              <a:rPr lang="vi-VN" b="1" i="0" err="1">
                <a:solidFill>
                  <a:srgbClr val="000000"/>
                </a:solidFill>
                <a:effectLst/>
                <a:latin typeface="+mn-lt"/>
              </a:rPr>
              <a:t>độ</a:t>
            </a:r>
            <a:r>
              <a:rPr lang="vi-VN" b="1" i="0">
                <a:solidFill>
                  <a:srgbClr val="000000"/>
                </a:solidFill>
                <a:effectLst/>
                <a:latin typeface="+mn-lt"/>
              </a:rPr>
              <a:t> C</a:t>
            </a:r>
            <a:r>
              <a:rPr lang="vi-VN" b="0" i="0">
                <a:solidFill>
                  <a:srgbClr val="000000"/>
                </a:solidFill>
                <a:effectLst/>
                <a:latin typeface="+mn-lt"/>
              </a:rPr>
              <a:t>, </a:t>
            </a:r>
            <a:r>
              <a:rPr lang="vi-VN" b="0" i="0" err="1">
                <a:solidFill>
                  <a:srgbClr val="000000"/>
                </a:solidFill>
                <a:effectLst/>
                <a:latin typeface="+mn-lt"/>
              </a:rPr>
              <a:t>quấy</a:t>
            </a:r>
            <a:r>
              <a:rPr lang="vi-VN" b="0" i="0">
                <a:solidFill>
                  <a:srgbClr val="000000"/>
                </a:solidFill>
                <a:effectLst/>
                <a:latin typeface="+mn-lt"/>
              </a:rPr>
              <a:t> </a:t>
            </a:r>
            <a:r>
              <a:rPr lang="vi-VN" b="0" i="0" err="1">
                <a:solidFill>
                  <a:srgbClr val="000000"/>
                </a:solidFill>
                <a:effectLst/>
                <a:latin typeface="+mn-lt"/>
              </a:rPr>
              <a:t>khóc</a:t>
            </a:r>
            <a:r>
              <a:rPr lang="vi-VN" b="0" i="0">
                <a:solidFill>
                  <a:srgbClr val="000000"/>
                </a:solidFill>
                <a:effectLst/>
                <a:latin typeface="+mn-lt"/>
              </a:rPr>
              <a:t> </a:t>
            </a:r>
            <a:r>
              <a:rPr lang="vi-VN" b="0" i="0" err="1">
                <a:solidFill>
                  <a:srgbClr val="000000"/>
                </a:solidFill>
                <a:effectLst/>
                <a:latin typeface="+mn-lt"/>
              </a:rPr>
              <a:t>nhiều</a:t>
            </a:r>
            <a:r>
              <a:rPr lang="vi-VN" b="0" i="0">
                <a:solidFill>
                  <a:srgbClr val="000000"/>
                </a:solidFill>
                <a:effectLst/>
                <a:latin typeface="+mn-lt"/>
              </a:rPr>
              <a:t>, </a:t>
            </a:r>
            <a:r>
              <a:rPr lang="vi-VN" b="1" i="0">
                <a:solidFill>
                  <a:srgbClr val="000000"/>
                </a:solidFill>
                <a:effectLst/>
                <a:latin typeface="+mn-lt"/>
              </a:rPr>
              <a:t>môi </a:t>
            </a:r>
            <a:r>
              <a:rPr lang="vi-VN" b="1" i="0" err="1">
                <a:solidFill>
                  <a:srgbClr val="000000"/>
                </a:solidFill>
                <a:effectLst/>
                <a:latin typeface="+mn-lt"/>
              </a:rPr>
              <a:t>tím</a:t>
            </a:r>
            <a:r>
              <a:rPr lang="vi-VN" b="1" i="0">
                <a:solidFill>
                  <a:srgbClr val="000000"/>
                </a:solidFill>
                <a:effectLst/>
                <a:latin typeface="+mn-lt"/>
              </a:rPr>
              <a:t> </a:t>
            </a:r>
            <a:r>
              <a:rPr lang="vi-VN" b="0" i="0" err="1">
                <a:solidFill>
                  <a:srgbClr val="000000"/>
                </a:solidFill>
                <a:effectLst/>
                <a:latin typeface="+mn-lt"/>
              </a:rPr>
              <a:t>kèm</a:t>
            </a:r>
            <a:r>
              <a:rPr lang="vi-VN" b="0" i="0">
                <a:solidFill>
                  <a:srgbClr val="000000"/>
                </a:solidFill>
                <a:effectLst/>
                <a:latin typeface="+mn-lt"/>
              </a:rPr>
              <a:t> </a:t>
            </a:r>
            <a:r>
              <a:rPr lang="vi-VN" b="1" i="0">
                <a:solidFill>
                  <a:srgbClr val="000000"/>
                </a:solidFill>
                <a:effectLst/>
                <a:latin typeface="+mn-lt"/>
              </a:rPr>
              <a:t>ho </a:t>
            </a:r>
            <a:r>
              <a:rPr lang="vi-VN" b="1" i="0" err="1">
                <a:solidFill>
                  <a:srgbClr val="000000"/>
                </a:solidFill>
                <a:effectLst/>
                <a:latin typeface="+mn-lt"/>
              </a:rPr>
              <a:t>đàm</a:t>
            </a:r>
            <a:r>
              <a:rPr lang="vi-VN" b="1" i="0">
                <a:solidFill>
                  <a:srgbClr val="000000"/>
                </a:solidFill>
                <a:effectLst/>
                <a:latin typeface="+mn-lt"/>
              </a:rPr>
              <a:t> </a:t>
            </a:r>
            <a:r>
              <a:rPr lang="vi-VN" b="0" i="0" err="1">
                <a:solidFill>
                  <a:srgbClr val="000000"/>
                </a:solidFill>
                <a:effectLst/>
                <a:latin typeface="+mn-lt"/>
              </a:rPr>
              <a:t>trắng</a:t>
            </a:r>
            <a:r>
              <a:rPr lang="vi-VN" b="0" i="0">
                <a:solidFill>
                  <a:srgbClr val="000000"/>
                </a:solidFill>
                <a:effectLst/>
                <a:latin typeface="+mn-lt"/>
              </a:rPr>
              <a:t> trong, không nôn </a:t>
            </a:r>
            <a:r>
              <a:rPr lang="vi-VN" b="0" i="0" err="1">
                <a:solidFill>
                  <a:srgbClr val="000000"/>
                </a:solidFill>
                <a:effectLst/>
                <a:latin typeface="+mn-lt"/>
              </a:rPr>
              <a:t>ói</a:t>
            </a:r>
            <a:r>
              <a:rPr lang="vi-VN" b="0" i="0">
                <a:solidFill>
                  <a:srgbClr val="000000"/>
                </a:solidFill>
                <a:effectLst/>
                <a:latin typeface="+mn-lt"/>
              </a:rPr>
              <a:t>, tiêu phân </a:t>
            </a:r>
            <a:r>
              <a:rPr lang="vi-VN" b="0" i="0" err="1">
                <a:solidFill>
                  <a:srgbClr val="000000"/>
                </a:solidFill>
                <a:effectLst/>
                <a:latin typeface="+mn-lt"/>
              </a:rPr>
              <a:t>vàng</a:t>
            </a:r>
            <a:r>
              <a:rPr lang="vi-VN" b="0" i="0">
                <a:solidFill>
                  <a:srgbClr val="000000"/>
                </a:solidFill>
                <a:effectLst/>
                <a:latin typeface="+mn-lt"/>
              </a:rPr>
              <a:t>, </a:t>
            </a:r>
            <a:r>
              <a:rPr lang="vi-VN" b="0" i="0" err="1">
                <a:solidFill>
                  <a:srgbClr val="000000"/>
                </a:solidFill>
                <a:effectLst/>
                <a:latin typeface="+mn-lt"/>
              </a:rPr>
              <a:t>tiểu</a:t>
            </a:r>
            <a:r>
              <a:rPr lang="vi-VN" b="0" i="0">
                <a:solidFill>
                  <a:srgbClr val="000000"/>
                </a:solidFill>
                <a:effectLst/>
                <a:latin typeface="+mn-lt"/>
              </a:rPr>
              <a:t> </a:t>
            </a:r>
            <a:r>
              <a:rPr lang="vi-VN" b="0" i="0" err="1">
                <a:solidFill>
                  <a:srgbClr val="000000"/>
                </a:solidFill>
                <a:effectLst/>
                <a:latin typeface="+mn-lt"/>
              </a:rPr>
              <a:t>bình</a:t>
            </a:r>
            <a:r>
              <a:rPr lang="vi-VN" b="0" i="0">
                <a:solidFill>
                  <a:srgbClr val="000000"/>
                </a:solidFill>
                <a:effectLst/>
                <a:latin typeface="+mn-lt"/>
              </a:rPr>
              <a:t> </a:t>
            </a:r>
            <a:r>
              <a:rPr lang="vi-VN" b="0" i="0" err="1">
                <a:solidFill>
                  <a:srgbClr val="000000"/>
                </a:solidFill>
                <a:effectLst/>
                <a:latin typeface="+mn-lt"/>
              </a:rPr>
              <a:t>thường</a:t>
            </a:r>
            <a:endParaRPr lang="vi-VN" b="0" i="0">
              <a:solidFill>
                <a:srgbClr val="000000"/>
              </a:solidFill>
              <a:effectLst/>
              <a:latin typeface="+mn-lt"/>
            </a:endParaRPr>
          </a:p>
          <a:p>
            <a:pPr algn="l" rtl="0" fontAlgn="base">
              <a:buFont typeface="Arial" panose="020B0604020202020204" pitchFamily="34" charset="0"/>
              <a:buChar char="•"/>
            </a:pPr>
            <a:r>
              <a:rPr lang="vi-VN" b="0" i="0">
                <a:solidFill>
                  <a:srgbClr val="000000"/>
                </a:solidFill>
                <a:effectLst/>
                <a:latin typeface="+mn-lt"/>
              </a:rPr>
              <a:t>N6-N7: em </a:t>
            </a:r>
            <a:r>
              <a:rPr lang="vi-VN" b="0" i="0" err="1">
                <a:solidFill>
                  <a:srgbClr val="000000"/>
                </a:solidFill>
                <a:effectLst/>
                <a:latin typeface="+mn-lt"/>
              </a:rPr>
              <a:t>ngủ</a:t>
            </a:r>
            <a:r>
              <a:rPr lang="vi-VN" b="0" i="0">
                <a:solidFill>
                  <a:srgbClr val="000000"/>
                </a:solidFill>
                <a:effectLst/>
                <a:latin typeface="+mn-lt"/>
              </a:rPr>
              <a:t> li </a:t>
            </a:r>
            <a:r>
              <a:rPr lang="vi-VN" b="0" i="0" err="1">
                <a:solidFill>
                  <a:srgbClr val="000000"/>
                </a:solidFill>
                <a:effectLst/>
                <a:latin typeface="+mn-lt"/>
              </a:rPr>
              <a:t>bì</a:t>
            </a:r>
            <a:r>
              <a:rPr lang="vi-VN" b="0" i="0">
                <a:solidFill>
                  <a:srgbClr val="000000"/>
                </a:solidFill>
                <a:effectLst/>
                <a:latin typeface="+mn-lt"/>
              </a:rPr>
              <a:t>, </a:t>
            </a:r>
            <a:r>
              <a:rPr lang="vi-VN" b="0" i="0" err="1">
                <a:solidFill>
                  <a:srgbClr val="000000"/>
                </a:solidFill>
                <a:effectLst/>
                <a:latin typeface="+mn-lt"/>
              </a:rPr>
              <a:t>sốt</a:t>
            </a:r>
            <a:r>
              <a:rPr lang="vi-VN" b="0" i="0">
                <a:solidFill>
                  <a:srgbClr val="000000"/>
                </a:solidFill>
                <a:effectLst/>
                <a:latin typeface="+mn-lt"/>
              </a:rPr>
              <a:t> 38-39 </a:t>
            </a:r>
            <a:r>
              <a:rPr lang="vi-VN" b="0" i="0" err="1">
                <a:solidFill>
                  <a:srgbClr val="000000"/>
                </a:solidFill>
                <a:effectLst/>
                <a:latin typeface="+mn-lt"/>
              </a:rPr>
              <a:t>độ</a:t>
            </a:r>
            <a:r>
              <a:rPr lang="vi-VN" b="0" i="0">
                <a:solidFill>
                  <a:srgbClr val="000000"/>
                </a:solidFill>
                <a:effectLst/>
                <a:latin typeface="+mn-lt"/>
              </a:rPr>
              <a:t> C, môi </a:t>
            </a:r>
            <a:r>
              <a:rPr lang="vi-VN" b="0" i="0" err="1">
                <a:solidFill>
                  <a:srgbClr val="000000"/>
                </a:solidFill>
                <a:effectLst/>
                <a:latin typeface="+mn-lt"/>
              </a:rPr>
              <a:t>hồng</a:t>
            </a:r>
            <a:r>
              <a:rPr lang="vi-VN" b="0" i="0">
                <a:solidFill>
                  <a:srgbClr val="000000"/>
                </a:solidFill>
                <a:effectLst/>
                <a:latin typeface="+mn-lt"/>
              </a:rPr>
              <a:t> </a:t>
            </a:r>
            <a:r>
              <a:rPr lang="vi-VN" b="0" i="0" err="1">
                <a:solidFill>
                  <a:srgbClr val="000000"/>
                </a:solidFill>
                <a:effectLst/>
                <a:latin typeface="+mn-lt"/>
              </a:rPr>
              <a:t>tím</a:t>
            </a:r>
            <a:r>
              <a:rPr lang="vi-VN" b="0" i="0">
                <a:solidFill>
                  <a:srgbClr val="000000"/>
                </a:solidFill>
                <a:effectLst/>
                <a:latin typeface="+mn-lt"/>
              </a:rPr>
              <a:t>/</a:t>
            </a:r>
            <a:r>
              <a:rPr lang="vi-VN" b="0" i="0" err="1">
                <a:solidFill>
                  <a:srgbClr val="000000"/>
                </a:solidFill>
                <a:effectLst/>
                <a:latin typeface="+mn-lt"/>
              </a:rPr>
              <a:t>oxy</a:t>
            </a:r>
            <a:r>
              <a:rPr lang="vi-VN" b="0" i="0">
                <a:solidFill>
                  <a:srgbClr val="000000"/>
                </a:solidFill>
                <a:effectLst/>
                <a:latin typeface="+mn-lt"/>
              </a:rPr>
              <a:t> </a:t>
            </a:r>
            <a:r>
              <a:rPr lang="vi-VN" b="0" i="0" err="1">
                <a:solidFill>
                  <a:srgbClr val="000000"/>
                </a:solidFill>
                <a:effectLst/>
                <a:latin typeface="+mn-lt"/>
              </a:rPr>
              <a:t>canula</a:t>
            </a:r>
            <a:r>
              <a:rPr lang="vi-VN" b="0" i="0">
                <a:solidFill>
                  <a:srgbClr val="000000"/>
                </a:solidFill>
                <a:effectLst/>
                <a:latin typeface="+mn-lt"/>
              </a:rPr>
              <a:t> 2l/p, ho </a:t>
            </a:r>
            <a:r>
              <a:rPr lang="vi-VN" b="0" i="0" err="1">
                <a:solidFill>
                  <a:srgbClr val="000000"/>
                </a:solidFill>
                <a:effectLst/>
                <a:latin typeface="+mn-lt"/>
              </a:rPr>
              <a:t>đàm</a:t>
            </a:r>
            <a:r>
              <a:rPr lang="vi-VN" b="0" i="0">
                <a:solidFill>
                  <a:srgbClr val="000000"/>
                </a:solidFill>
                <a:effectLst/>
                <a:latin typeface="+mn-lt"/>
              </a:rPr>
              <a:t> </a:t>
            </a:r>
            <a:r>
              <a:rPr lang="vi-VN" b="0" i="0" err="1">
                <a:solidFill>
                  <a:srgbClr val="000000"/>
                </a:solidFill>
                <a:effectLst/>
                <a:latin typeface="+mn-lt"/>
              </a:rPr>
              <a:t>trắng</a:t>
            </a:r>
            <a:r>
              <a:rPr lang="vi-VN" b="0" i="0">
                <a:solidFill>
                  <a:srgbClr val="000000"/>
                </a:solidFill>
                <a:effectLst/>
                <a:latin typeface="+mn-lt"/>
              </a:rPr>
              <a:t> trong, không nôn </a:t>
            </a:r>
            <a:r>
              <a:rPr lang="vi-VN" b="0" i="0" err="1">
                <a:solidFill>
                  <a:srgbClr val="000000"/>
                </a:solidFill>
                <a:effectLst/>
                <a:latin typeface="+mn-lt"/>
              </a:rPr>
              <a:t>ói</a:t>
            </a:r>
            <a:r>
              <a:rPr lang="vi-VN" b="0" i="0">
                <a:solidFill>
                  <a:srgbClr val="000000"/>
                </a:solidFill>
                <a:effectLst/>
                <a:latin typeface="+mn-lt"/>
              </a:rPr>
              <a:t>, tiêu phân </a:t>
            </a:r>
            <a:r>
              <a:rPr lang="vi-VN" b="0" i="0" err="1">
                <a:solidFill>
                  <a:srgbClr val="000000"/>
                </a:solidFill>
                <a:effectLst/>
                <a:latin typeface="+mn-lt"/>
              </a:rPr>
              <a:t>vàng</a:t>
            </a:r>
            <a:r>
              <a:rPr lang="vi-VN" b="0" i="0">
                <a:solidFill>
                  <a:srgbClr val="000000"/>
                </a:solidFill>
                <a:effectLst/>
                <a:latin typeface="+mn-lt"/>
              </a:rPr>
              <a:t>, </a:t>
            </a:r>
            <a:r>
              <a:rPr lang="vi-VN" b="0" i="0" err="1">
                <a:solidFill>
                  <a:srgbClr val="000000"/>
                </a:solidFill>
                <a:effectLst/>
                <a:latin typeface="+mn-lt"/>
              </a:rPr>
              <a:t>tiểu</a:t>
            </a:r>
            <a:r>
              <a:rPr lang="vi-VN" b="0" i="0">
                <a:solidFill>
                  <a:srgbClr val="000000"/>
                </a:solidFill>
                <a:effectLst/>
                <a:latin typeface="+mn-lt"/>
              </a:rPr>
              <a:t> </a:t>
            </a:r>
            <a:r>
              <a:rPr lang="vi-VN" b="0" i="0" err="1">
                <a:solidFill>
                  <a:srgbClr val="000000"/>
                </a:solidFill>
                <a:effectLst/>
                <a:latin typeface="+mn-lt"/>
              </a:rPr>
              <a:t>bình</a:t>
            </a:r>
            <a:r>
              <a:rPr lang="vi-VN" b="0" i="0">
                <a:solidFill>
                  <a:srgbClr val="000000"/>
                </a:solidFill>
                <a:effectLst/>
                <a:latin typeface="+mn-lt"/>
              </a:rPr>
              <a:t> </a:t>
            </a:r>
            <a:r>
              <a:rPr lang="vi-VN" b="0" i="0" err="1">
                <a:solidFill>
                  <a:srgbClr val="000000"/>
                </a:solidFill>
                <a:effectLst/>
                <a:latin typeface="+mn-lt"/>
              </a:rPr>
              <a:t>thường</a:t>
            </a:r>
            <a:r>
              <a:rPr lang="vi-VN" b="0" i="0">
                <a:solidFill>
                  <a:srgbClr val="000000"/>
                </a:solidFill>
                <a:effectLst/>
                <a:latin typeface="+mn-lt"/>
              </a:rPr>
              <a:t>  </a:t>
            </a:r>
          </a:p>
          <a:p>
            <a:pPr algn="l" rtl="0" fontAlgn="base">
              <a:buFont typeface="Arial" panose="020B0604020202020204" pitchFamily="34" charset="0"/>
              <a:buChar char="•"/>
            </a:pPr>
            <a:r>
              <a:rPr lang="vi-VN" b="0" i="0">
                <a:solidFill>
                  <a:srgbClr val="000000"/>
                </a:solidFill>
                <a:effectLst/>
                <a:latin typeface="+mn-lt"/>
              </a:rPr>
              <a:t>N8-N16: em </a:t>
            </a:r>
            <a:r>
              <a:rPr lang="vi-VN" b="0" i="0" err="1">
                <a:solidFill>
                  <a:srgbClr val="000000"/>
                </a:solidFill>
                <a:effectLst/>
                <a:latin typeface="+mn-lt"/>
              </a:rPr>
              <a:t>hết</a:t>
            </a:r>
            <a:r>
              <a:rPr lang="vi-VN" b="0" i="0">
                <a:solidFill>
                  <a:srgbClr val="000000"/>
                </a:solidFill>
                <a:effectLst/>
                <a:latin typeface="+mn-lt"/>
              </a:rPr>
              <a:t> </a:t>
            </a:r>
            <a:r>
              <a:rPr lang="vi-VN" b="0" i="0" err="1">
                <a:solidFill>
                  <a:srgbClr val="000000"/>
                </a:solidFill>
                <a:effectLst/>
                <a:latin typeface="+mn-lt"/>
              </a:rPr>
              <a:t>sốt</a:t>
            </a:r>
            <a:r>
              <a:rPr lang="vi-VN" b="0" i="0">
                <a:solidFill>
                  <a:srgbClr val="000000"/>
                </a:solidFill>
                <a:effectLst/>
                <a:latin typeface="+mn-lt"/>
              </a:rPr>
              <a:t>, môi </a:t>
            </a:r>
            <a:r>
              <a:rPr lang="vi-VN" b="0" i="0" err="1">
                <a:solidFill>
                  <a:srgbClr val="000000"/>
                </a:solidFill>
                <a:effectLst/>
                <a:latin typeface="+mn-lt"/>
              </a:rPr>
              <a:t>hồng</a:t>
            </a:r>
            <a:r>
              <a:rPr lang="vi-VN" b="0" i="0">
                <a:solidFill>
                  <a:srgbClr val="000000"/>
                </a:solidFill>
                <a:effectLst/>
                <a:latin typeface="+mn-lt"/>
              </a:rPr>
              <a:t> </a:t>
            </a:r>
            <a:r>
              <a:rPr lang="vi-VN" b="0" i="0" err="1">
                <a:solidFill>
                  <a:srgbClr val="000000"/>
                </a:solidFill>
                <a:effectLst/>
                <a:latin typeface="+mn-lt"/>
              </a:rPr>
              <a:t>tím</a:t>
            </a:r>
            <a:r>
              <a:rPr lang="vi-VN" b="0" i="0">
                <a:solidFill>
                  <a:srgbClr val="000000"/>
                </a:solidFill>
                <a:effectLst/>
                <a:latin typeface="+mn-lt"/>
              </a:rPr>
              <a:t>/</a:t>
            </a:r>
            <a:r>
              <a:rPr lang="vi-VN" b="0" i="0" err="1">
                <a:solidFill>
                  <a:srgbClr val="000000"/>
                </a:solidFill>
                <a:effectLst/>
                <a:latin typeface="+mn-lt"/>
              </a:rPr>
              <a:t>oxy</a:t>
            </a:r>
            <a:r>
              <a:rPr lang="vi-VN" b="0" i="0">
                <a:solidFill>
                  <a:srgbClr val="000000"/>
                </a:solidFill>
                <a:effectLst/>
                <a:latin typeface="+mn-lt"/>
              </a:rPr>
              <a:t> </a:t>
            </a:r>
            <a:r>
              <a:rPr lang="vi-VN" b="0" i="0" err="1">
                <a:solidFill>
                  <a:srgbClr val="000000"/>
                </a:solidFill>
                <a:effectLst/>
                <a:latin typeface="+mn-lt"/>
              </a:rPr>
              <a:t>canula</a:t>
            </a:r>
            <a:r>
              <a:rPr lang="vi-VN" b="0" i="0">
                <a:solidFill>
                  <a:srgbClr val="000000"/>
                </a:solidFill>
                <a:effectLst/>
                <a:latin typeface="+mn-lt"/>
              </a:rPr>
              <a:t> 2 l/p, </a:t>
            </a:r>
            <a:r>
              <a:rPr lang="vi-VN" b="0" i="0" err="1">
                <a:solidFill>
                  <a:srgbClr val="000000"/>
                </a:solidFill>
                <a:effectLst/>
                <a:latin typeface="+mn-lt"/>
              </a:rPr>
              <a:t>giảm</a:t>
            </a:r>
            <a:r>
              <a:rPr lang="vi-VN" b="0" i="0">
                <a:solidFill>
                  <a:srgbClr val="000000"/>
                </a:solidFill>
                <a:effectLst/>
                <a:latin typeface="+mn-lt"/>
              </a:rPr>
              <a:t> ho, không nôn </a:t>
            </a:r>
            <a:r>
              <a:rPr lang="vi-VN" b="0" i="0" err="1">
                <a:solidFill>
                  <a:srgbClr val="000000"/>
                </a:solidFill>
                <a:effectLst/>
                <a:latin typeface="+mn-lt"/>
              </a:rPr>
              <a:t>ói</a:t>
            </a:r>
            <a:r>
              <a:rPr lang="vi-VN" b="0" i="0">
                <a:solidFill>
                  <a:srgbClr val="000000"/>
                </a:solidFill>
                <a:effectLst/>
                <a:latin typeface="+mn-lt"/>
              </a:rPr>
              <a:t>, tiêu phân </a:t>
            </a:r>
            <a:r>
              <a:rPr lang="vi-VN" b="0" i="0" err="1">
                <a:solidFill>
                  <a:srgbClr val="000000"/>
                </a:solidFill>
                <a:effectLst/>
                <a:latin typeface="+mn-lt"/>
              </a:rPr>
              <a:t>vàng</a:t>
            </a:r>
            <a:r>
              <a:rPr lang="vi-VN" b="0" i="0">
                <a:solidFill>
                  <a:srgbClr val="000000"/>
                </a:solidFill>
                <a:effectLst/>
                <a:latin typeface="+mn-lt"/>
              </a:rPr>
              <a:t>, </a:t>
            </a:r>
            <a:r>
              <a:rPr lang="vi-VN" b="0" i="0" err="1">
                <a:solidFill>
                  <a:srgbClr val="000000"/>
                </a:solidFill>
                <a:effectLst/>
                <a:latin typeface="+mn-lt"/>
              </a:rPr>
              <a:t>tiểu</a:t>
            </a:r>
            <a:r>
              <a:rPr lang="vi-VN" b="0" i="0">
                <a:solidFill>
                  <a:srgbClr val="000000"/>
                </a:solidFill>
                <a:effectLst/>
                <a:latin typeface="+mn-lt"/>
              </a:rPr>
              <a:t> </a:t>
            </a:r>
            <a:r>
              <a:rPr lang="vi-VN" b="0" i="0" err="1">
                <a:solidFill>
                  <a:srgbClr val="000000"/>
                </a:solidFill>
                <a:effectLst/>
                <a:latin typeface="+mn-lt"/>
              </a:rPr>
              <a:t>bình</a:t>
            </a:r>
            <a:r>
              <a:rPr lang="vi-VN" b="0" i="0">
                <a:solidFill>
                  <a:srgbClr val="000000"/>
                </a:solidFill>
                <a:effectLst/>
                <a:latin typeface="+mn-lt"/>
              </a:rPr>
              <a:t> </a:t>
            </a:r>
            <a:r>
              <a:rPr lang="vi-VN" b="0" i="0" err="1">
                <a:solidFill>
                  <a:srgbClr val="000000"/>
                </a:solidFill>
                <a:effectLst/>
                <a:latin typeface="+mn-lt"/>
              </a:rPr>
              <a:t>thường</a:t>
            </a:r>
            <a:r>
              <a:rPr lang="vi-VN" b="0" i="0">
                <a:solidFill>
                  <a:srgbClr val="000000"/>
                </a:solidFill>
                <a:effectLst/>
                <a:latin typeface="+mn-lt"/>
              </a:rPr>
              <a:t>  </a:t>
            </a:r>
          </a:p>
          <a:p>
            <a:endParaRPr lang="en-US" sz="1400"/>
          </a:p>
        </p:txBody>
      </p:sp>
    </p:spTree>
    <p:extLst>
      <p:ext uri="{BB962C8B-B14F-4D97-AF65-F5344CB8AC3E}">
        <p14:creationId xmlns:p14="http://schemas.microsoft.com/office/powerpoint/2010/main" val="44514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A352-BFD5-3A90-BB65-7876ABE2E412}"/>
              </a:ext>
            </a:extLst>
          </p:cNvPr>
          <p:cNvSpPr>
            <a:spLocks noGrp="1"/>
          </p:cNvSpPr>
          <p:nvPr>
            <p:ph type="title"/>
          </p:nvPr>
        </p:nvSpPr>
        <p:spPr/>
        <p:txBody>
          <a:bodyPr/>
          <a:lstStyle/>
          <a:p>
            <a:r>
              <a:rPr lang="en-US" err="1"/>
              <a:t>Bệnh</a:t>
            </a:r>
            <a:r>
              <a:rPr lang="en-US"/>
              <a:t> sử</a:t>
            </a:r>
          </a:p>
        </p:txBody>
      </p:sp>
      <p:sp>
        <p:nvSpPr>
          <p:cNvPr id="3" name="Text Placeholder 2">
            <a:extLst>
              <a:ext uri="{FF2B5EF4-FFF2-40B4-BE49-F238E27FC236}">
                <a16:creationId xmlns:a16="http://schemas.microsoft.com/office/drawing/2014/main" id="{08726753-242C-94B4-CA12-E830A45111A0}"/>
              </a:ext>
            </a:extLst>
          </p:cNvPr>
          <p:cNvSpPr>
            <a:spLocks noGrp="1"/>
          </p:cNvSpPr>
          <p:nvPr>
            <p:ph type="body" idx="1"/>
          </p:nvPr>
        </p:nvSpPr>
        <p:spPr/>
        <p:txBody>
          <a:bodyPr/>
          <a:lstStyle/>
          <a:p>
            <a:pPr algn="l" rtl="0" fontAlgn="base">
              <a:buFont typeface="Arial" panose="020B0604020202020204" pitchFamily="34" charset="0"/>
              <a:buChar char="•"/>
            </a:pPr>
            <a:r>
              <a:rPr lang="vi-VN" b="0" i="0">
                <a:solidFill>
                  <a:srgbClr val="000000"/>
                </a:solidFill>
                <a:effectLst/>
                <a:latin typeface="+mn-lt"/>
              </a:rPr>
              <a:t>N17: </a:t>
            </a:r>
            <a:r>
              <a:rPr lang="vi-VN" b="1" i="0">
                <a:solidFill>
                  <a:srgbClr val="000000"/>
                </a:solidFill>
                <a:effectLst/>
                <a:latin typeface="+mn-lt"/>
              </a:rPr>
              <a:t>em </a:t>
            </a:r>
            <a:r>
              <a:rPr lang="vi-VN" b="1" i="0" err="1">
                <a:solidFill>
                  <a:srgbClr val="000000"/>
                </a:solidFill>
                <a:effectLst/>
                <a:latin typeface="+mn-lt"/>
              </a:rPr>
              <a:t>sốt</a:t>
            </a:r>
            <a:r>
              <a:rPr lang="vi-VN" b="1" i="0">
                <a:solidFill>
                  <a:srgbClr val="000000"/>
                </a:solidFill>
                <a:effectLst/>
                <a:latin typeface="+mn-lt"/>
              </a:rPr>
              <a:t> 3 </a:t>
            </a:r>
            <a:r>
              <a:rPr lang="vi-VN" b="1" i="0" err="1">
                <a:solidFill>
                  <a:srgbClr val="000000"/>
                </a:solidFill>
                <a:effectLst/>
                <a:latin typeface="+mn-lt"/>
              </a:rPr>
              <a:t>cử</a:t>
            </a:r>
            <a:r>
              <a:rPr lang="vi-VN" b="1" i="0">
                <a:solidFill>
                  <a:srgbClr val="000000"/>
                </a:solidFill>
                <a:effectLst/>
                <a:latin typeface="+mn-lt"/>
              </a:rPr>
              <a:t> 38-39 </a:t>
            </a:r>
            <a:r>
              <a:rPr lang="vi-VN" b="1" i="0" err="1">
                <a:solidFill>
                  <a:srgbClr val="000000"/>
                </a:solidFill>
                <a:effectLst/>
                <a:latin typeface="+mn-lt"/>
              </a:rPr>
              <a:t>độ</a:t>
            </a:r>
            <a:r>
              <a:rPr lang="vi-VN" b="1" i="0">
                <a:solidFill>
                  <a:srgbClr val="000000"/>
                </a:solidFill>
                <a:effectLst/>
                <a:latin typeface="+mn-lt"/>
              </a:rPr>
              <a:t> C</a:t>
            </a:r>
            <a:r>
              <a:rPr lang="vi-VN" b="0" i="0">
                <a:solidFill>
                  <a:srgbClr val="000000"/>
                </a:solidFill>
                <a:effectLst/>
                <a:latin typeface="+mn-lt"/>
              </a:rPr>
              <a:t>, môi </a:t>
            </a:r>
            <a:r>
              <a:rPr lang="vi-VN" b="0" i="0" err="1">
                <a:solidFill>
                  <a:srgbClr val="000000"/>
                </a:solidFill>
                <a:effectLst/>
                <a:latin typeface="+mn-lt"/>
              </a:rPr>
              <a:t>hồng</a:t>
            </a:r>
            <a:r>
              <a:rPr lang="vi-VN" b="0" i="0">
                <a:solidFill>
                  <a:srgbClr val="000000"/>
                </a:solidFill>
                <a:effectLst/>
                <a:latin typeface="+mn-lt"/>
              </a:rPr>
              <a:t> </a:t>
            </a:r>
            <a:r>
              <a:rPr lang="vi-VN" b="0" i="0" err="1">
                <a:solidFill>
                  <a:srgbClr val="000000"/>
                </a:solidFill>
                <a:effectLst/>
                <a:latin typeface="+mn-lt"/>
              </a:rPr>
              <a:t>tím</a:t>
            </a:r>
            <a:r>
              <a:rPr lang="vi-VN" b="0" i="0">
                <a:solidFill>
                  <a:srgbClr val="000000"/>
                </a:solidFill>
                <a:effectLst/>
                <a:latin typeface="+mn-lt"/>
              </a:rPr>
              <a:t>/</a:t>
            </a:r>
            <a:r>
              <a:rPr lang="vi-VN" b="0" i="0" err="1">
                <a:solidFill>
                  <a:srgbClr val="000000"/>
                </a:solidFill>
                <a:effectLst/>
                <a:latin typeface="+mn-lt"/>
              </a:rPr>
              <a:t>oxy</a:t>
            </a:r>
            <a:r>
              <a:rPr lang="vi-VN" b="0" i="0">
                <a:solidFill>
                  <a:srgbClr val="000000"/>
                </a:solidFill>
                <a:effectLst/>
                <a:latin typeface="+mn-lt"/>
              </a:rPr>
              <a:t> </a:t>
            </a:r>
            <a:r>
              <a:rPr lang="vi-VN" b="0" i="0" err="1">
                <a:solidFill>
                  <a:srgbClr val="000000"/>
                </a:solidFill>
                <a:effectLst/>
                <a:latin typeface="+mn-lt"/>
              </a:rPr>
              <a:t>canula</a:t>
            </a:r>
            <a:r>
              <a:rPr lang="vi-VN" b="0" i="0">
                <a:solidFill>
                  <a:srgbClr val="000000"/>
                </a:solidFill>
                <a:effectLst/>
                <a:latin typeface="+mn-lt"/>
              </a:rPr>
              <a:t> 2 l/p, </a:t>
            </a:r>
            <a:r>
              <a:rPr lang="vi-VN" b="0" i="0" err="1">
                <a:solidFill>
                  <a:srgbClr val="000000"/>
                </a:solidFill>
                <a:effectLst/>
                <a:latin typeface="+mn-lt"/>
              </a:rPr>
              <a:t>giảm</a:t>
            </a:r>
            <a:r>
              <a:rPr lang="vi-VN" b="0" i="0">
                <a:solidFill>
                  <a:srgbClr val="000000"/>
                </a:solidFill>
                <a:effectLst/>
                <a:latin typeface="+mn-lt"/>
              </a:rPr>
              <a:t> ho, </a:t>
            </a:r>
            <a:r>
              <a:rPr lang="vi-VN" b="0" i="0" err="1">
                <a:solidFill>
                  <a:srgbClr val="000000"/>
                </a:solidFill>
                <a:effectLst/>
                <a:latin typeface="+mn-lt"/>
              </a:rPr>
              <a:t>ói</a:t>
            </a:r>
            <a:r>
              <a:rPr lang="vi-VN" b="0" i="0">
                <a:solidFill>
                  <a:srgbClr val="000000"/>
                </a:solidFill>
                <a:effectLst/>
                <a:latin typeface="+mn-lt"/>
              </a:rPr>
              <a:t> 1 </a:t>
            </a:r>
            <a:r>
              <a:rPr lang="vi-VN" b="0" i="0" err="1">
                <a:solidFill>
                  <a:srgbClr val="000000"/>
                </a:solidFill>
                <a:effectLst/>
                <a:latin typeface="+mn-lt"/>
              </a:rPr>
              <a:t>lần</a:t>
            </a:r>
            <a:r>
              <a:rPr lang="vi-VN" b="0" i="0">
                <a:solidFill>
                  <a:srgbClr val="000000"/>
                </a:solidFill>
                <a:effectLst/>
                <a:latin typeface="+mn-lt"/>
              </a:rPr>
              <a:t> sau </a:t>
            </a:r>
            <a:r>
              <a:rPr lang="vi-VN" b="0" i="0" err="1">
                <a:solidFill>
                  <a:srgbClr val="000000"/>
                </a:solidFill>
                <a:effectLst/>
                <a:latin typeface="+mn-lt"/>
              </a:rPr>
              <a:t>bú</a:t>
            </a:r>
            <a:r>
              <a:rPr lang="vi-VN" b="0" i="0">
                <a:solidFill>
                  <a:srgbClr val="000000"/>
                </a:solidFill>
                <a:effectLst/>
                <a:latin typeface="+mn-lt"/>
              </a:rPr>
              <a:t>, </a:t>
            </a:r>
            <a:r>
              <a:rPr lang="vi-VN" b="0" i="0" err="1">
                <a:solidFill>
                  <a:srgbClr val="000000"/>
                </a:solidFill>
                <a:effectLst/>
                <a:latin typeface="+mn-lt"/>
              </a:rPr>
              <a:t>lượng</a:t>
            </a:r>
            <a:r>
              <a:rPr lang="vi-VN" b="0" i="0">
                <a:solidFill>
                  <a:srgbClr val="000000"/>
                </a:solidFill>
                <a:effectLst/>
                <a:latin typeface="+mn-lt"/>
              </a:rPr>
              <a:t> </a:t>
            </a:r>
            <a:r>
              <a:rPr lang="vi-VN" b="0" i="0" err="1">
                <a:solidFill>
                  <a:srgbClr val="000000"/>
                </a:solidFill>
                <a:effectLst/>
                <a:latin typeface="+mn-lt"/>
              </a:rPr>
              <a:t>khoảng</a:t>
            </a:r>
            <a:r>
              <a:rPr lang="vi-VN" b="0" i="0">
                <a:solidFill>
                  <a:srgbClr val="000000"/>
                </a:solidFill>
                <a:effectLst/>
                <a:latin typeface="+mn-lt"/>
              </a:rPr>
              <a:t> 20ml, </a:t>
            </a:r>
            <a:r>
              <a:rPr lang="vi-VN" b="1" i="0">
                <a:solidFill>
                  <a:srgbClr val="000000"/>
                </a:solidFill>
                <a:effectLst/>
                <a:latin typeface="+mn-lt"/>
              </a:rPr>
              <a:t>tiêu </a:t>
            </a:r>
            <a:r>
              <a:rPr lang="en-US" b="1" i="0" err="1">
                <a:solidFill>
                  <a:srgbClr val="000000"/>
                </a:solidFill>
                <a:effectLst/>
                <a:latin typeface="+mn-lt"/>
              </a:rPr>
              <a:t>lỏng</a:t>
            </a:r>
            <a:r>
              <a:rPr lang="en-US" b="1" i="0">
                <a:solidFill>
                  <a:srgbClr val="000000"/>
                </a:solidFill>
                <a:effectLst/>
                <a:latin typeface="+mn-lt"/>
              </a:rPr>
              <a:t> </a:t>
            </a:r>
            <a:r>
              <a:rPr lang="vi-VN" b="1" i="0">
                <a:solidFill>
                  <a:srgbClr val="000000"/>
                </a:solidFill>
                <a:effectLst/>
                <a:latin typeface="+mn-lt"/>
              </a:rPr>
              <a:t>2 </a:t>
            </a:r>
            <a:r>
              <a:rPr lang="vi-VN" b="1" i="0" err="1">
                <a:solidFill>
                  <a:srgbClr val="000000"/>
                </a:solidFill>
                <a:effectLst/>
                <a:latin typeface="+mn-lt"/>
              </a:rPr>
              <a:t>lần</a:t>
            </a:r>
            <a:r>
              <a:rPr lang="vi-VN" b="1" i="0">
                <a:solidFill>
                  <a:srgbClr val="000000"/>
                </a:solidFill>
                <a:effectLst/>
                <a:latin typeface="+mn-lt"/>
              </a:rPr>
              <a:t> phân </a:t>
            </a:r>
            <a:r>
              <a:rPr lang="vi-VN" b="1" i="0" err="1">
                <a:solidFill>
                  <a:srgbClr val="000000"/>
                </a:solidFill>
                <a:effectLst/>
                <a:latin typeface="+mn-lt"/>
              </a:rPr>
              <a:t>màu</a:t>
            </a:r>
            <a:r>
              <a:rPr lang="vi-VN" b="1" i="0">
                <a:solidFill>
                  <a:srgbClr val="000000"/>
                </a:solidFill>
                <a:effectLst/>
                <a:latin typeface="+mn-lt"/>
              </a:rPr>
              <a:t> </a:t>
            </a:r>
            <a:r>
              <a:rPr lang="vi-VN" b="1" i="0" err="1">
                <a:solidFill>
                  <a:srgbClr val="000000"/>
                </a:solidFill>
                <a:effectLst/>
                <a:latin typeface="+mn-lt"/>
              </a:rPr>
              <a:t>vàng</a:t>
            </a:r>
            <a:r>
              <a:rPr lang="vi-VN" b="1" i="0">
                <a:solidFill>
                  <a:srgbClr val="000000"/>
                </a:solidFill>
                <a:effectLst/>
                <a:latin typeface="+mn-lt"/>
              </a:rPr>
              <a:t> xanh (</a:t>
            </a:r>
            <a:r>
              <a:rPr lang="vi-VN" b="1" i="0" err="1">
                <a:solidFill>
                  <a:srgbClr val="000000"/>
                </a:solidFill>
                <a:effectLst/>
                <a:latin typeface="+mn-lt"/>
              </a:rPr>
              <a:t>nước</a:t>
            </a:r>
            <a:r>
              <a:rPr lang="vi-VN" b="1" i="0">
                <a:solidFill>
                  <a:srgbClr val="000000"/>
                </a:solidFill>
                <a:effectLst/>
                <a:latin typeface="+mn-lt"/>
              </a:rPr>
              <a:t>&gt;phân</a:t>
            </a:r>
            <a:r>
              <a:rPr lang="vi-VN" b="0" i="0">
                <a:solidFill>
                  <a:srgbClr val="000000"/>
                </a:solidFill>
                <a:effectLst/>
                <a:latin typeface="+mn-lt"/>
              </a:rPr>
              <a:t>), </a:t>
            </a:r>
            <a:r>
              <a:rPr lang="vi-VN" b="0" i="0" err="1">
                <a:solidFill>
                  <a:srgbClr val="000000"/>
                </a:solidFill>
                <a:effectLst/>
                <a:latin typeface="+mn-lt"/>
              </a:rPr>
              <a:t>tiểu</a:t>
            </a:r>
            <a:r>
              <a:rPr lang="vi-VN" b="0" i="0">
                <a:solidFill>
                  <a:srgbClr val="000000"/>
                </a:solidFill>
                <a:effectLst/>
                <a:latin typeface="+mn-lt"/>
              </a:rPr>
              <a:t> </a:t>
            </a:r>
            <a:r>
              <a:rPr lang="vi-VN" b="0" i="0" err="1">
                <a:solidFill>
                  <a:srgbClr val="000000"/>
                </a:solidFill>
                <a:effectLst/>
                <a:latin typeface="+mn-lt"/>
              </a:rPr>
              <a:t>bình</a:t>
            </a:r>
            <a:r>
              <a:rPr lang="vi-VN" b="0" i="0">
                <a:solidFill>
                  <a:srgbClr val="000000"/>
                </a:solidFill>
                <a:effectLst/>
                <a:latin typeface="+mn-lt"/>
              </a:rPr>
              <a:t> </a:t>
            </a:r>
            <a:r>
              <a:rPr lang="vi-VN" b="0" i="0" err="1">
                <a:solidFill>
                  <a:srgbClr val="000000"/>
                </a:solidFill>
                <a:effectLst/>
                <a:latin typeface="+mn-lt"/>
              </a:rPr>
              <a:t>thường</a:t>
            </a:r>
            <a:r>
              <a:rPr lang="vi-VN" b="0" i="0">
                <a:solidFill>
                  <a:srgbClr val="000000"/>
                </a:solidFill>
                <a:effectLst/>
                <a:latin typeface="+mn-lt"/>
              </a:rPr>
              <a:t>  </a:t>
            </a:r>
          </a:p>
          <a:p>
            <a:pPr algn="l" rtl="0" fontAlgn="base">
              <a:buFont typeface="Arial" panose="020B0604020202020204" pitchFamily="34" charset="0"/>
              <a:buChar char="•"/>
            </a:pPr>
            <a:r>
              <a:rPr lang="vi-VN" b="0" i="0">
                <a:solidFill>
                  <a:srgbClr val="000000"/>
                </a:solidFill>
                <a:effectLst/>
                <a:latin typeface="+mn-lt"/>
              </a:rPr>
              <a:t>N18: em </a:t>
            </a:r>
            <a:r>
              <a:rPr lang="vi-VN" b="0" i="0" err="1">
                <a:solidFill>
                  <a:srgbClr val="000000"/>
                </a:solidFill>
                <a:effectLst/>
                <a:latin typeface="+mn-lt"/>
              </a:rPr>
              <a:t>còn</a:t>
            </a:r>
            <a:r>
              <a:rPr lang="vi-VN" b="0" i="0">
                <a:solidFill>
                  <a:srgbClr val="000000"/>
                </a:solidFill>
                <a:effectLst/>
                <a:latin typeface="+mn-lt"/>
              </a:rPr>
              <a:t> </a:t>
            </a:r>
            <a:r>
              <a:rPr lang="vi-VN" b="0" i="0" err="1">
                <a:solidFill>
                  <a:srgbClr val="000000"/>
                </a:solidFill>
                <a:effectLst/>
                <a:latin typeface="+mn-lt"/>
              </a:rPr>
              <a:t>sốt</a:t>
            </a:r>
            <a:r>
              <a:rPr lang="vi-VN" b="0" i="0">
                <a:solidFill>
                  <a:srgbClr val="000000"/>
                </a:solidFill>
                <a:effectLst/>
                <a:latin typeface="+mn-lt"/>
              </a:rPr>
              <a:t> 3 </a:t>
            </a:r>
            <a:r>
              <a:rPr lang="vi-VN" b="0" i="0" err="1">
                <a:solidFill>
                  <a:srgbClr val="000000"/>
                </a:solidFill>
                <a:effectLst/>
                <a:latin typeface="+mn-lt"/>
              </a:rPr>
              <a:t>cử</a:t>
            </a:r>
            <a:r>
              <a:rPr lang="vi-VN" b="0" i="0">
                <a:solidFill>
                  <a:srgbClr val="000000"/>
                </a:solidFill>
                <a:effectLst/>
                <a:latin typeface="+mn-lt"/>
              </a:rPr>
              <a:t> 38-39 </a:t>
            </a:r>
            <a:r>
              <a:rPr lang="vi-VN" b="0" i="0" err="1">
                <a:solidFill>
                  <a:srgbClr val="000000"/>
                </a:solidFill>
                <a:effectLst/>
                <a:latin typeface="+mn-lt"/>
              </a:rPr>
              <a:t>độ</a:t>
            </a:r>
            <a:r>
              <a:rPr lang="vi-VN" b="0" i="0">
                <a:solidFill>
                  <a:srgbClr val="000000"/>
                </a:solidFill>
                <a:effectLst/>
                <a:latin typeface="+mn-lt"/>
              </a:rPr>
              <a:t> C, </a:t>
            </a:r>
            <a:r>
              <a:rPr lang="vi-VN" b="0" i="0" err="1">
                <a:solidFill>
                  <a:srgbClr val="000000"/>
                </a:solidFill>
                <a:effectLst/>
                <a:latin typeface="+mn-lt"/>
              </a:rPr>
              <a:t>vẻ</a:t>
            </a:r>
            <a:r>
              <a:rPr lang="vi-VN" b="0" i="0">
                <a:solidFill>
                  <a:srgbClr val="000000"/>
                </a:solidFill>
                <a:effectLst/>
                <a:latin typeface="+mn-lt"/>
              </a:rPr>
              <a:t> </a:t>
            </a:r>
            <a:r>
              <a:rPr lang="vi-VN" b="0" i="0" err="1">
                <a:solidFill>
                  <a:srgbClr val="000000"/>
                </a:solidFill>
                <a:effectLst/>
                <a:latin typeface="+mn-lt"/>
              </a:rPr>
              <a:t>đừ</a:t>
            </a:r>
            <a:r>
              <a:rPr lang="vi-VN" b="0" i="0">
                <a:solidFill>
                  <a:srgbClr val="000000"/>
                </a:solidFill>
                <a:effectLst/>
                <a:latin typeface="+mn-lt"/>
              </a:rPr>
              <a:t>, môi </a:t>
            </a:r>
            <a:r>
              <a:rPr lang="vi-VN" b="0" i="0" err="1">
                <a:solidFill>
                  <a:srgbClr val="000000"/>
                </a:solidFill>
                <a:effectLst/>
                <a:latin typeface="+mn-lt"/>
              </a:rPr>
              <a:t>hồng</a:t>
            </a:r>
            <a:r>
              <a:rPr lang="vi-VN" b="0" i="0">
                <a:solidFill>
                  <a:srgbClr val="000000"/>
                </a:solidFill>
                <a:effectLst/>
                <a:latin typeface="+mn-lt"/>
              </a:rPr>
              <a:t> </a:t>
            </a:r>
            <a:r>
              <a:rPr lang="vi-VN" b="0" i="0" err="1">
                <a:solidFill>
                  <a:srgbClr val="000000"/>
                </a:solidFill>
                <a:effectLst/>
                <a:latin typeface="+mn-lt"/>
              </a:rPr>
              <a:t>tím</a:t>
            </a:r>
            <a:r>
              <a:rPr lang="vi-VN" b="0" i="0">
                <a:solidFill>
                  <a:srgbClr val="000000"/>
                </a:solidFill>
                <a:effectLst/>
                <a:latin typeface="+mn-lt"/>
              </a:rPr>
              <a:t>/</a:t>
            </a:r>
            <a:r>
              <a:rPr lang="vi-VN" b="0" i="0" err="1">
                <a:solidFill>
                  <a:srgbClr val="000000"/>
                </a:solidFill>
                <a:effectLst/>
                <a:latin typeface="+mn-lt"/>
              </a:rPr>
              <a:t>oxy</a:t>
            </a:r>
            <a:r>
              <a:rPr lang="vi-VN" b="0" i="0">
                <a:solidFill>
                  <a:srgbClr val="000000"/>
                </a:solidFill>
                <a:effectLst/>
                <a:latin typeface="+mn-lt"/>
              </a:rPr>
              <a:t> </a:t>
            </a:r>
            <a:r>
              <a:rPr lang="vi-VN" b="0" i="0" err="1">
                <a:solidFill>
                  <a:srgbClr val="000000"/>
                </a:solidFill>
                <a:effectLst/>
                <a:latin typeface="+mn-lt"/>
              </a:rPr>
              <a:t>canula</a:t>
            </a:r>
            <a:r>
              <a:rPr lang="vi-VN" b="0" i="0">
                <a:solidFill>
                  <a:srgbClr val="000000"/>
                </a:solidFill>
                <a:effectLst/>
                <a:latin typeface="+mn-lt"/>
              </a:rPr>
              <a:t> 2 l/p, </a:t>
            </a:r>
            <a:r>
              <a:rPr lang="vi-VN" b="0" i="0" err="1">
                <a:solidFill>
                  <a:srgbClr val="000000"/>
                </a:solidFill>
                <a:effectLst/>
                <a:latin typeface="+mn-lt"/>
              </a:rPr>
              <a:t>giảm</a:t>
            </a:r>
            <a:r>
              <a:rPr lang="vi-VN" b="0" i="0">
                <a:solidFill>
                  <a:srgbClr val="000000"/>
                </a:solidFill>
                <a:effectLst/>
                <a:latin typeface="+mn-lt"/>
              </a:rPr>
              <a:t> ho, </a:t>
            </a:r>
            <a:r>
              <a:rPr lang="vi-VN" b="0" i="0" err="1">
                <a:solidFill>
                  <a:srgbClr val="000000"/>
                </a:solidFill>
                <a:effectLst/>
                <a:latin typeface="+mn-lt"/>
              </a:rPr>
              <a:t>ói</a:t>
            </a:r>
            <a:r>
              <a:rPr lang="vi-VN" b="0" i="0">
                <a:solidFill>
                  <a:srgbClr val="000000"/>
                </a:solidFill>
                <a:effectLst/>
                <a:latin typeface="+mn-lt"/>
              </a:rPr>
              <a:t> 3 </a:t>
            </a:r>
            <a:r>
              <a:rPr lang="vi-VN" b="0" i="0" err="1">
                <a:solidFill>
                  <a:srgbClr val="000000"/>
                </a:solidFill>
                <a:effectLst/>
                <a:latin typeface="+mn-lt"/>
              </a:rPr>
              <a:t>lần</a:t>
            </a:r>
            <a:r>
              <a:rPr lang="vi-VN" b="0" i="0">
                <a:solidFill>
                  <a:srgbClr val="000000"/>
                </a:solidFill>
                <a:effectLst/>
                <a:latin typeface="+mn-lt"/>
              </a:rPr>
              <a:t> sau </a:t>
            </a:r>
            <a:r>
              <a:rPr lang="vi-VN" b="0" i="0" err="1">
                <a:solidFill>
                  <a:srgbClr val="000000"/>
                </a:solidFill>
                <a:effectLst/>
                <a:latin typeface="+mn-lt"/>
              </a:rPr>
              <a:t>bú</a:t>
            </a:r>
            <a:r>
              <a:rPr lang="vi-VN" b="0" i="0">
                <a:solidFill>
                  <a:srgbClr val="000000"/>
                </a:solidFill>
                <a:effectLst/>
                <a:latin typeface="+mn-lt"/>
              </a:rPr>
              <a:t>, </a:t>
            </a:r>
            <a:r>
              <a:rPr lang="vi-VN" b="0" i="0" err="1">
                <a:solidFill>
                  <a:srgbClr val="000000"/>
                </a:solidFill>
                <a:effectLst/>
                <a:latin typeface="+mn-lt"/>
              </a:rPr>
              <a:t>mỗi</a:t>
            </a:r>
            <a:r>
              <a:rPr lang="vi-VN" b="0" i="0">
                <a:solidFill>
                  <a:srgbClr val="000000"/>
                </a:solidFill>
                <a:effectLst/>
                <a:latin typeface="+mn-lt"/>
              </a:rPr>
              <a:t> </a:t>
            </a:r>
            <a:r>
              <a:rPr lang="vi-VN" b="0" i="0" err="1">
                <a:solidFill>
                  <a:srgbClr val="000000"/>
                </a:solidFill>
                <a:effectLst/>
                <a:latin typeface="+mn-lt"/>
              </a:rPr>
              <a:t>lần</a:t>
            </a:r>
            <a:r>
              <a:rPr lang="vi-VN" b="0" i="0">
                <a:solidFill>
                  <a:srgbClr val="000000"/>
                </a:solidFill>
                <a:effectLst/>
                <a:latin typeface="+mn-lt"/>
              </a:rPr>
              <a:t> </a:t>
            </a:r>
            <a:r>
              <a:rPr lang="vi-VN" b="0" i="0" err="1">
                <a:solidFill>
                  <a:srgbClr val="000000"/>
                </a:solidFill>
                <a:effectLst/>
                <a:latin typeface="+mn-lt"/>
              </a:rPr>
              <a:t>khoảng</a:t>
            </a:r>
            <a:r>
              <a:rPr lang="vi-VN" b="0" i="0">
                <a:solidFill>
                  <a:srgbClr val="000000"/>
                </a:solidFill>
                <a:effectLst/>
                <a:latin typeface="+mn-lt"/>
              </a:rPr>
              <a:t> 20ml, </a:t>
            </a:r>
            <a:r>
              <a:rPr lang="vi-VN" b="1" i="0">
                <a:solidFill>
                  <a:srgbClr val="000000"/>
                </a:solidFill>
                <a:effectLst/>
                <a:latin typeface="+mn-lt"/>
              </a:rPr>
              <a:t>tiêu </a:t>
            </a:r>
            <a:r>
              <a:rPr lang="vi-VN" b="1" i="0" err="1">
                <a:solidFill>
                  <a:srgbClr val="000000"/>
                </a:solidFill>
                <a:effectLst/>
                <a:latin typeface="+mn-lt"/>
              </a:rPr>
              <a:t>khoảng</a:t>
            </a:r>
            <a:r>
              <a:rPr lang="vi-VN" b="1" i="0">
                <a:solidFill>
                  <a:srgbClr val="000000"/>
                </a:solidFill>
                <a:effectLst/>
                <a:latin typeface="+mn-lt"/>
              </a:rPr>
              <a:t> 10 </a:t>
            </a:r>
            <a:r>
              <a:rPr lang="vi-VN" b="1" i="0" err="1">
                <a:solidFill>
                  <a:srgbClr val="000000"/>
                </a:solidFill>
                <a:effectLst/>
                <a:latin typeface="+mn-lt"/>
              </a:rPr>
              <a:t>lần</a:t>
            </a:r>
            <a:r>
              <a:rPr lang="vi-VN" b="1" i="0">
                <a:solidFill>
                  <a:srgbClr val="000000"/>
                </a:solidFill>
                <a:effectLst/>
                <a:latin typeface="+mn-lt"/>
              </a:rPr>
              <a:t> phân </a:t>
            </a:r>
            <a:r>
              <a:rPr lang="vi-VN" b="1" i="0" err="1">
                <a:solidFill>
                  <a:srgbClr val="000000"/>
                </a:solidFill>
                <a:effectLst/>
                <a:latin typeface="+mn-lt"/>
              </a:rPr>
              <a:t>lỏng</a:t>
            </a:r>
            <a:r>
              <a:rPr lang="vi-VN" b="1" i="0">
                <a:solidFill>
                  <a:srgbClr val="000000"/>
                </a:solidFill>
                <a:effectLst/>
                <a:latin typeface="+mn-lt"/>
              </a:rPr>
              <a:t> </a:t>
            </a:r>
            <a:r>
              <a:rPr lang="vi-VN" b="1" i="0" err="1">
                <a:solidFill>
                  <a:srgbClr val="000000"/>
                </a:solidFill>
                <a:effectLst/>
                <a:latin typeface="+mn-lt"/>
              </a:rPr>
              <a:t>màu</a:t>
            </a:r>
            <a:r>
              <a:rPr lang="vi-VN" b="1" i="0">
                <a:solidFill>
                  <a:srgbClr val="000000"/>
                </a:solidFill>
                <a:effectLst/>
                <a:latin typeface="+mn-lt"/>
              </a:rPr>
              <a:t> </a:t>
            </a:r>
            <a:r>
              <a:rPr lang="vi-VN" b="1" i="0" err="1">
                <a:solidFill>
                  <a:srgbClr val="000000"/>
                </a:solidFill>
                <a:effectLst/>
                <a:latin typeface="+mn-lt"/>
              </a:rPr>
              <a:t>vàng</a:t>
            </a:r>
            <a:r>
              <a:rPr lang="vi-VN" b="1" i="0">
                <a:solidFill>
                  <a:srgbClr val="000000"/>
                </a:solidFill>
                <a:effectLst/>
                <a:latin typeface="+mn-lt"/>
              </a:rPr>
              <a:t> xanh (</a:t>
            </a:r>
            <a:r>
              <a:rPr lang="vi-VN" b="1" i="0" err="1">
                <a:solidFill>
                  <a:srgbClr val="000000"/>
                </a:solidFill>
                <a:effectLst/>
                <a:latin typeface="+mn-lt"/>
              </a:rPr>
              <a:t>tràn</a:t>
            </a:r>
            <a:r>
              <a:rPr lang="vi-VN" b="1" i="0">
                <a:solidFill>
                  <a:srgbClr val="000000"/>
                </a:solidFill>
                <a:effectLst/>
                <a:latin typeface="+mn-lt"/>
              </a:rPr>
              <a:t> </a:t>
            </a:r>
            <a:r>
              <a:rPr lang="vi-VN" b="1" i="0" err="1">
                <a:solidFill>
                  <a:srgbClr val="000000"/>
                </a:solidFill>
                <a:effectLst/>
                <a:latin typeface="+mn-lt"/>
              </a:rPr>
              <a:t>tã</a:t>
            </a:r>
            <a:r>
              <a:rPr lang="vi-VN" b="1" i="0">
                <a:solidFill>
                  <a:srgbClr val="000000"/>
                </a:solidFill>
                <a:effectLst/>
                <a:latin typeface="+mn-lt"/>
              </a:rPr>
              <a:t>), </a:t>
            </a:r>
            <a:r>
              <a:rPr lang="vi-VN" b="0" i="0" err="1">
                <a:solidFill>
                  <a:srgbClr val="000000"/>
                </a:solidFill>
                <a:effectLst/>
                <a:latin typeface="+mn-lt"/>
              </a:rPr>
              <a:t>tiểu</a:t>
            </a:r>
            <a:r>
              <a:rPr lang="vi-VN" b="0" i="0">
                <a:solidFill>
                  <a:srgbClr val="000000"/>
                </a:solidFill>
                <a:effectLst/>
                <a:latin typeface="+mn-lt"/>
              </a:rPr>
              <a:t> không </a:t>
            </a:r>
            <a:r>
              <a:rPr lang="vi-VN" b="0" i="0" err="1">
                <a:solidFill>
                  <a:srgbClr val="000000"/>
                </a:solidFill>
                <a:effectLst/>
                <a:latin typeface="+mn-lt"/>
              </a:rPr>
              <a:t>rõ</a:t>
            </a:r>
            <a:r>
              <a:rPr lang="vi-VN" b="0" i="0">
                <a:solidFill>
                  <a:srgbClr val="000000"/>
                </a:solidFill>
                <a:effectLst/>
                <a:latin typeface="+mn-lt"/>
              </a:rPr>
              <a:t> do thay </a:t>
            </a:r>
            <a:r>
              <a:rPr lang="vi-VN" b="0" i="0" err="1">
                <a:solidFill>
                  <a:srgbClr val="000000"/>
                </a:solidFill>
                <a:effectLst/>
                <a:latin typeface="+mn-lt"/>
              </a:rPr>
              <a:t>tã</a:t>
            </a:r>
            <a:r>
              <a:rPr lang="vi-VN" b="0" i="0">
                <a:solidFill>
                  <a:srgbClr val="000000"/>
                </a:solidFill>
                <a:effectLst/>
                <a:latin typeface="+mn-lt"/>
              </a:rPr>
              <a:t> </a:t>
            </a:r>
            <a:r>
              <a:rPr lang="vi-VN" b="0" i="0" err="1">
                <a:solidFill>
                  <a:srgbClr val="000000"/>
                </a:solidFill>
                <a:effectLst/>
                <a:latin typeface="+mn-lt"/>
              </a:rPr>
              <a:t>nhiều</a:t>
            </a:r>
            <a:r>
              <a:rPr lang="vi-VN" b="0" i="0">
                <a:solidFill>
                  <a:srgbClr val="000000"/>
                </a:solidFill>
                <a:effectLst/>
                <a:latin typeface="+mn-lt"/>
              </a:rPr>
              <a:t> </a:t>
            </a:r>
            <a:r>
              <a:rPr lang="vi-VN" b="0" i="0" err="1">
                <a:solidFill>
                  <a:srgbClr val="000000"/>
                </a:solidFill>
                <a:effectLst/>
                <a:latin typeface="+mn-lt"/>
              </a:rPr>
              <a:t>lần</a:t>
            </a:r>
            <a:r>
              <a:rPr lang="vi-VN" b="0" i="0">
                <a:solidFill>
                  <a:srgbClr val="000000"/>
                </a:solidFill>
                <a:effectLst/>
                <a:latin typeface="+mn-lt"/>
              </a:rPr>
              <a:t> sau đi tiêu, không </a:t>
            </a:r>
            <a:r>
              <a:rPr lang="vi-VN" b="0" i="0" err="1">
                <a:solidFill>
                  <a:srgbClr val="000000"/>
                </a:solidFill>
                <a:effectLst/>
                <a:latin typeface="+mn-lt"/>
              </a:rPr>
              <a:t>dấu</a:t>
            </a:r>
            <a:r>
              <a:rPr lang="vi-VN" b="0" i="0">
                <a:solidFill>
                  <a:srgbClr val="000000"/>
                </a:solidFill>
                <a:effectLst/>
                <a:latin typeface="+mn-lt"/>
              </a:rPr>
              <a:t> </a:t>
            </a:r>
            <a:r>
              <a:rPr lang="vi-VN" b="0" i="0" err="1">
                <a:solidFill>
                  <a:srgbClr val="000000"/>
                </a:solidFill>
                <a:effectLst/>
                <a:latin typeface="+mn-lt"/>
              </a:rPr>
              <a:t>mất</a:t>
            </a:r>
            <a:r>
              <a:rPr lang="vi-VN" b="0" i="0">
                <a:solidFill>
                  <a:srgbClr val="000000"/>
                </a:solidFill>
                <a:effectLst/>
                <a:latin typeface="+mn-lt"/>
              </a:rPr>
              <a:t> </a:t>
            </a:r>
            <a:r>
              <a:rPr lang="vi-VN" b="0" i="0" err="1">
                <a:solidFill>
                  <a:srgbClr val="000000"/>
                </a:solidFill>
                <a:effectLst/>
                <a:latin typeface="+mn-lt"/>
              </a:rPr>
              <a:t>nước</a:t>
            </a:r>
            <a:r>
              <a:rPr lang="vi-VN" b="0" i="0">
                <a:solidFill>
                  <a:srgbClr val="000000"/>
                </a:solidFill>
                <a:effectLst/>
                <a:latin typeface="+mn-lt"/>
              </a:rPr>
              <a:t>. </a:t>
            </a:r>
          </a:p>
          <a:p>
            <a:endParaRPr lang="en-US"/>
          </a:p>
        </p:txBody>
      </p:sp>
    </p:spTree>
    <p:extLst>
      <p:ext uri="{BB962C8B-B14F-4D97-AF65-F5344CB8AC3E}">
        <p14:creationId xmlns:p14="http://schemas.microsoft.com/office/powerpoint/2010/main" val="710954402"/>
      </p:ext>
    </p:extLst>
  </p:cSld>
  <p:clrMapOvr>
    <a:masterClrMapping/>
  </p:clrMapOvr>
</p:sld>
</file>

<file path=ppt/theme/theme1.xml><?xml version="1.0" encoding="utf-8"?>
<a:theme xmlns:a="http://schemas.openxmlformats.org/drawingml/2006/main" name="Pediatric Clinical Center by Slidesgo">
  <a:themeElements>
    <a:clrScheme name="Simple Light">
      <a:dk1>
        <a:srgbClr val="4C3D35"/>
      </a:dk1>
      <a:lt1>
        <a:srgbClr val="915D5D"/>
      </a:lt1>
      <a:dk2>
        <a:srgbClr val="E06DA2"/>
      </a:dk2>
      <a:lt2>
        <a:srgbClr val="E22D80"/>
      </a:lt2>
      <a:accent1>
        <a:srgbClr val="A16DBC"/>
      </a:accent1>
      <a:accent2>
        <a:srgbClr val="D5AEE7"/>
      </a:accent2>
      <a:accent3>
        <a:srgbClr val="A2DBDB"/>
      </a:accent3>
      <a:accent4>
        <a:srgbClr val="CAEFEE"/>
      </a:accent4>
      <a:accent5>
        <a:srgbClr val="FFBD52"/>
      </a:accent5>
      <a:accent6>
        <a:srgbClr val="FFFBEB"/>
      </a:accent6>
      <a:hlink>
        <a:srgbClr val="4C3D35"/>
      </a:hlink>
      <a:folHlink>
        <a:srgbClr val="0097A7"/>
      </a:folHlink>
    </a:clrScheme>
    <a:fontScheme name="Custom 2">
      <a:majorFont>
        <a:latin typeface="iCiel Cadena"/>
        <a:ea typeface=""/>
        <a:cs typeface=""/>
      </a:majorFont>
      <a:minorFont>
        <a:latin typeface="Nuni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3681</Words>
  <Application>Microsoft Office PowerPoint</Application>
  <PresentationFormat>Trình chiếu Trên màn hình (16:9)</PresentationFormat>
  <Paragraphs>331</Paragraphs>
  <Slides>42</Slides>
  <Notes>32</Notes>
  <HiddenSlides>0</HiddenSlides>
  <MMClips>0</MMClips>
  <ScaleCrop>false</ScaleCrop>
  <HeadingPairs>
    <vt:vector size="4" baseType="variant">
      <vt:variant>
        <vt:lpstr>Chủ đề</vt:lpstr>
      </vt:variant>
      <vt:variant>
        <vt:i4>1</vt:i4>
      </vt:variant>
      <vt:variant>
        <vt:lpstr>Tiêu đề Bản chiếu</vt:lpstr>
      </vt:variant>
      <vt:variant>
        <vt:i4>42</vt:i4>
      </vt:variant>
    </vt:vector>
  </HeadingPairs>
  <TitlesOfParts>
    <vt:vector size="43" baseType="lpstr">
      <vt:lpstr>Pediatric Clinical Center by Slidesgo</vt:lpstr>
      <vt:lpstr>Bệnh Án Tim Bẩm Sinh Tím</vt:lpstr>
      <vt:lpstr>Khám</vt:lpstr>
      <vt:lpstr>Hành chính</vt:lpstr>
      <vt:lpstr>Lý do nhập viện</vt:lpstr>
      <vt:lpstr>Bệnh sử</vt:lpstr>
      <vt:lpstr>Bệnh sử</vt:lpstr>
      <vt:lpstr>Bệnh sử</vt:lpstr>
      <vt:lpstr>Bệnh sử</vt:lpstr>
      <vt:lpstr>Bệnh sử</vt:lpstr>
      <vt:lpstr>Tiền căn</vt:lpstr>
      <vt:lpstr>Tiền căn</vt:lpstr>
      <vt:lpstr>Tiền căn</vt:lpstr>
      <vt:lpstr>02.</vt:lpstr>
      <vt:lpstr>1. Tổng trạng</vt:lpstr>
      <vt:lpstr>2. Ngực</vt:lpstr>
      <vt:lpstr>Bản trình bày PowerPoint</vt:lpstr>
      <vt:lpstr>Tóm tắt bệnh án</vt:lpstr>
      <vt:lpstr>Bản trình bày PowerPoint</vt:lpstr>
      <vt:lpstr>Vấn đề</vt:lpstr>
      <vt:lpstr>Chẩn đoán sơ bộ</vt:lpstr>
      <vt:lpstr>1. Tiêu chảy cấp</vt:lpstr>
      <vt:lpstr>1. Tiêu chảy cấp</vt:lpstr>
      <vt:lpstr>2. HC nhiễm trùng hh dưới </vt:lpstr>
      <vt:lpstr>3. Tim bẩm sinh </vt:lpstr>
      <vt:lpstr>3. Tim bẩm sinh</vt:lpstr>
      <vt:lpstr>3. Tim bẩm sinh</vt:lpstr>
      <vt:lpstr>3. Tim bẩm sinh</vt:lpstr>
      <vt:lpstr>Bản trình bày PowerPoint</vt:lpstr>
      <vt:lpstr>3.3. Tim nào bị ảnh hưởng</vt:lpstr>
      <vt:lpstr>3. Tim bẩm sinh</vt:lpstr>
      <vt:lpstr>3. Tim bẩm sinh</vt:lpstr>
      <vt:lpstr>3. Tim bẩm sinh</vt:lpstr>
      <vt:lpstr>3. Tim bẩm sinh</vt:lpstr>
      <vt:lpstr>3. Tim bẩm sinh</vt:lpstr>
      <vt:lpstr>Biến chứng của TBS giảm TH phổi</vt:lpstr>
      <vt:lpstr>5. Chậm phát triển tâm thần vận động</vt:lpstr>
      <vt:lpstr>Điều trị</vt:lpstr>
      <vt:lpstr>Hướng điều trị</vt:lpstr>
      <vt:lpstr>Điều trị TOF</vt:lpstr>
      <vt:lpstr>Tiên lượng</vt:lpstr>
      <vt:lpstr>Our complete process</vt:lpstr>
      <vt:lpstr>Patient care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Bệnh Án Tim Bẩm Sinh Tím</dc:title>
  <cp:lastModifiedBy>Giang Ngo - Y17</cp:lastModifiedBy>
  <cp:revision>2</cp:revision>
  <dcterms:modified xsi:type="dcterms:W3CDTF">2022-11-16T05:54:25Z</dcterms:modified>
</cp:coreProperties>
</file>